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7" r:id="rId1"/>
  </p:sldMasterIdLst>
  <p:notesMasterIdLst>
    <p:notesMasterId r:id="rId11"/>
  </p:notesMasterIdLst>
  <p:handoutMasterIdLst>
    <p:handoutMasterId r:id="rId12"/>
  </p:handoutMasterIdLst>
  <p:sldIdLst>
    <p:sldId id="3663" r:id="rId2"/>
    <p:sldId id="17291" r:id="rId3"/>
    <p:sldId id="17288" r:id="rId4"/>
    <p:sldId id="17292" r:id="rId5"/>
    <p:sldId id="3587" r:id="rId6"/>
    <p:sldId id="17290" r:id="rId7"/>
    <p:sldId id="17295" r:id="rId8"/>
    <p:sldId id="17296" r:id="rId9"/>
    <p:sldId id="2995" r:id="rId10"/>
  </p:sldIdLst>
  <p:sldSz cx="9144000" cy="5143500" type="screen16x9"/>
  <p:notesSz cx="6858000" cy="9144000"/>
  <p:custDataLst>
    <p:tags r:id="rId13"/>
  </p:custDataLst>
  <p:defaultTextStyle>
    <a:defPPr>
      <a:defRPr lang="en-US"/>
    </a:defPPr>
    <a:lvl1pPr marL="0" algn="l" defTabSz="685543" rtl="0" eaLnBrk="1" latinLnBrk="0" hangingPunct="1">
      <a:defRPr sz="1350" kern="1200">
        <a:solidFill>
          <a:schemeClr val="tx1"/>
        </a:solidFill>
        <a:latin typeface="+mn-lt"/>
        <a:ea typeface="+mn-ea"/>
        <a:cs typeface="+mn-cs"/>
      </a:defRPr>
    </a:lvl1pPr>
    <a:lvl2pPr marL="342771" algn="l" defTabSz="685543" rtl="0" eaLnBrk="1" latinLnBrk="0" hangingPunct="1">
      <a:defRPr sz="1350" kern="1200">
        <a:solidFill>
          <a:schemeClr val="tx1"/>
        </a:solidFill>
        <a:latin typeface="+mn-lt"/>
        <a:ea typeface="+mn-ea"/>
        <a:cs typeface="+mn-cs"/>
      </a:defRPr>
    </a:lvl2pPr>
    <a:lvl3pPr marL="685543" algn="l" defTabSz="685543" rtl="0" eaLnBrk="1" latinLnBrk="0" hangingPunct="1">
      <a:defRPr sz="1350" kern="1200">
        <a:solidFill>
          <a:schemeClr val="tx1"/>
        </a:solidFill>
        <a:latin typeface="+mn-lt"/>
        <a:ea typeface="+mn-ea"/>
        <a:cs typeface="+mn-cs"/>
      </a:defRPr>
    </a:lvl3pPr>
    <a:lvl4pPr marL="1028314" algn="l" defTabSz="685543" rtl="0" eaLnBrk="1" latinLnBrk="0" hangingPunct="1">
      <a:defRPr sz="1350" kern="1200">
        <a:solidFill>
          <a:schemeClr val="tx1"/>
        </a:solidFill>
        <a:latin typeface="+mn-lt"/>
        <a:ea typeface="+mn-ea"/>
        <a:cs typeface="+mn-cs"/>
      </a:defRPr>
    </a:lvl4pPr>
    <a:lvl5pPr marL="1371086" algn="l" defTabSz="685543" rtl="0" eaLnBrk="1" latinLnBrk="0" hangingPunct="1">
      <a:defRPr sz="1350" kern="1200">
        <a:solidFill>
          <a:schemeClr val="tx1"/>
        </a:solidFill>
        <a:latin typeface="+mn-lt"/>
        <a:ea typeface="+mn-ea"/>
        <a:cs typeface="+mn-cs"/>
      </a:defRPr>
    </a:lvl5pPr>
    <a:lvl6pPr marL="1713857" algn="l" defTabSz="685543" rtl="0" eaLnBrk="1" latinLnBrk="0" hangingPunct="1">
      <a:defRPr sz="1350" kern="1200">
        <a:solidFill>
          <a:schemeClr val="tx1"/>
        </a:solidFill>
        <a:latin typeface="+mn-lt"/>
        <a:ea typeface="+mn-ea"/>
        <a:cs typeface="+mn-cs"/>
      </a:defRPr>
    </a:lvl6pPr>
    <a:lvl7pPr marL="2056629" algn="l" defTabSz="685543" rtl="0" eaLnBrk="1" latinLnBrk="0" hangingPunct="1">
      <a:defRPr sz="1350" kern="1200">
        <a:solidFill>
          <a:schemeClr val="tx1"/>
        </a:solidFill>
        <a:latin typeface="+mn-lt"/>
        <a:ea typeface="+mn-ea"/>
        <a:cs typeface="+mn-cs"/>
      </a:defRPr>
    </a:lvl7pPr>
    <a:lvl8pPr marL="2399400" algn="l" defTabSz="685543" rtl="0" eaLnBrk="1" latinLnBrk="0" hangingPunct="1">
      <a:defRPr sz="1350" kern="1200">
        <a:solidFill>
          <a:schemeClr val="tx1"/>
        </a:solidFill>
        <a:latin typeface="+mn-lt"/>
        <a:ea typeface="+mn-ea"/>
        <a:cs typeface="+mn-cs"/>
      </a:defRPr>
    </a:lvl8pPr>
    <a:lvl9pPr marL="2742171" algn="l" defTabSz="68554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2F9528-70F5-9C2A-0D81-403001422AD3}" name="Andrew Bontempo" initials="AB" userId="S::andrew.bontempo@movember.com::9207e7d1-2b99-4343-af3f-db0bba41be66" providerId="AD"/>
  <p188:author id="{6BEBAC55-4576-AF16-4C09-577ADEEEECD2}" name="Andrew Bontempo" initials="AB" userId="7UWdq84xraNQU98ZfczujJ6fCAt/MhEm1Mn1a2VJZUY=" providerId="None"/>
  <p188:author id="{0BF4B268-C030-AC87-B532-CBC36CC87C42}" name="Mitch Hermansen" initials="MH" userId="drC+wJHPhE+461csTaIUhJohATEi0WGiCdS1YQ1k9j0=" providerId="None"/>
  <p188:author id="{AEECFB7D-D3D2-EB76-4626-9D194A27BEC7}" name="Thomas Walters" initials="TW" userId="YiZrWoTYwGGRBLL925r/jdIELcSAcAzDDw3eYDJNzkw=" providerId="None"/>
  <p188:author id="{176C69B2-F502-911D-5125-541B6794CB6C}" name="Sam McKeown" initials="SM" userId="S::sam.mckeown@movember.com::5dbc9e38-5367-4bda-9c00-ed2bdd080c22" providerId="AD"/>
  <p188:author id="{27DCB3D7-B482-37CE-387E-7A81DB049461}" name="Mitch Hermansen" initials="MH" userId="S::mitch.hermansen@movember.com::8d3cc15a-4bd5-4ba0-acd0-82bc98e3e54e" providerId="AD"/>
  <p188:author id="{AABB91DE-0805-59C9-2DF6-6AAD03A20E85}" name="Rebecca Joy" initials="RJ" userId="S::rebecca.joy@movember.com::a88f562c-9d3c-4e7a-93a9-453a38db8998" providerId="AD"/>
  <p188:author id="{367CFFF7-52D3-1989-EC8F-2441D6FD1615}" name="Jess McEwin" initials="" userId="S::jess.mcewin@movember.com::2b0c4e14-a218-4c8d-bd56-cd06cee0bc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ia Finlayson" initials="OF" lastIdx="19" clrIdx="0">
    <p:extLst>
      <p:ext uri="{19B8F6BF-5375-455C-9EA6-DF929625EA0E}">
        <p15:presenceInfo xmlns:p15="http://schemas.microsoft.com/office/powerpoint/2012/main" userId="S::olivia.finlayson@movember.com::b19e19e9-e48d-4e67-9ad6-cb0a2e27102a" providerId="AD"/>
      </p:ext>
    </p:extLst>
  </p:cmAuthor>
  <p:cmAuthor id="2" name="Sam Wilson" initials="SW" lastIdx="8" clrIdx="1">
    <p:extLst>
      <p:ext uri="{19B8F6BF-5375-455C-9EA6-DF929625EA0E}">
        <p15:presenceInfo xmlns:p15="http://schemas.microsoft.com/office/powerpoint/2012/main" userId="S::sam.wilson@movember.com::b3519832-5e18-4b45-b4e9-bdb0b085d6b9" providerId="AD"/>
      </p:ext>
    </p:extLst>
  </p:cmAuthor>
  <p:cmAuthor id="3" name="Mitch Hermansen" initials="MH" lastIdx="1" clrIdx="2">
    <p:extLst>
      <p:ext uri="{19B8F6BF-5375-455C-9EA6-DF929625EA0E}">
        <p15:presenceInfo xmlns:p15="http://schemas.microsoft.com/office/powerpoint/2012/main" userId="S::mitch.hermansen@movember.com::8d3cc15a-4bd5-4ba0-acd0-82bc98e3e5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C946"/>
    <a:srgbClr val="F6EFEB"/>
    <a:srgbClr val="0000FF"/>
    <a:srgbClr val="006AF9"/>
    <a:srgbClr val="F5CB45"/>
    <a:srgbClr val="0000FE"/>
    <a:srgbClr val="C5E1AE"/>
    <a:srgbClr val="E6E6E6"/>
    <a:srgbClr val="66A6FB"/>
    <a:srgbClr val="829E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A3C0C-3D12-45D9-B118-17A0548EF05D}" v="7" dt="2024-02-27T02:57:38.00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4" autoAdjust="0"/>
    <p:restoredTop sz="79914" autoAdjust="0"/>
  </p:normalViewPr>
  <p:slideViewPr>
    <p:cSldViewPr snapToGrid="0" snapToObjects="1">
      <p:cViewPr varScale="1">
        <p:scale>
          <a:sx n="111" d="100"/>
          <a:sy n="111" d="100"/>
        </p:scale>
        <p:origin x="864" y="76"/>
      </p:cViewPr>
      <p:guideLst/>
    </p:cSldViewPr>
  </p:slideViewPr>
  <p:notesTextViewPr>
    <p:cViewPr>
      <p:scale>
        <a:sx n="80" d="100"/>
        <a:sy n="80" d="100"/>
      </p:scale>
      <p:origin x="0" y="0"/>
    </p:cViewPr>
  </p:notesTextViewPr>
  <p:sorterViewPr>
    <p:cViewPr>
      <p:scale>
        <a:sx n="50" d="100"/>
        <a:sy n="50" d="100"/>
      </p:scale>
      <p:origin x="0" y="0"/>
    </p:cViewPr>
  </p:sorterViewPr>
  <p:notesViewPr>
    <p:cSldViewPr snapToGrid="0" snapToObjects="1" showGuides="1">
      <p:cViewPr varScale="1">
        <p:scale>
          <a:sx n="106" d="100"/>
          <a:sy n="106" d="100"/>
        </p:scale>
        <p:origin x="323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 Hermansen" clId="Web-{792A3C0C-3D12-45D9-B118-17A0548EF05D}"/>
    <pc:docChg chg="modSld">
      <pc:chgData name="Mitch Hermansen" userId="" providerId="" clId="Web-{792A3C0C-3D12-45D9-B118-17A0548EF05D}" dt="2024-02-27T03:00:13.807" v="26"/>
      <pc:docMkLst>
        <pc:docMk/>
      </pc:docMkLst>
      <pc:sldChg chg="modNotes">
        <pc:chgData name="Mitch Hermansen" userId="" providerId="" clId="Web-{792A3C0C-3D12-45D9-B118-17A0548EF05D}" dt="2024-02-27T03:00:13.807" v="26"/>
        <pc:sldMkLst>
          <pc:docMk/>
          <pc:sldMk cId="1216283932" sldId="3587"/>
        </pc:sldMkLst>
      </pc:sldChg>
      <pc:sldChg chg="modNotes">
        <pc:chgData name="Mitch Hermansen" userId="" providerId="" clId="Web-{792A3C0C-3D12-45D9-B118-17A0548EF05D}" dt="2024-02-27T02:58:10.990" v="6"/>
        <pc:sldMkLst>
          <pc:docMk/>
          <pc:sldMk cId="3325598305" sldId="17290"/>
        </pc:sldMkLst>
      </pc:sldChg>
      <pc:sldChg chg="modSp modNotes">
        <pc:chgData name="Mitch Hermansen" userId="" providerId="" clId="Web-{792A3C0C-3D12-45D9-B118-17A0548EF05D}" dt="2024-02-27T02:57:35.832" v="3"/>
        <pc:sldMkLst>
          <pc:docMk/>
          <pc:sldMk cId="2360673197" sldId="17292"/>
        </pc:sldMkLst>
        <pc:spChg chg="mod">
          <ac:chgData name="Mitch Hermansen" userId="" providerId="" clId="Web-{792A3C0C-3D12-45D9-B118-17A0548EF05D}" dt="2024-02-27T02:57:11.659" v="1" actId="20577"/>
          <ac:spMkLst>
            <pc:docMk/>
            <pc:sldMk cId="2360673197" sldId="17292"/>
            <ac:spMk id="15" creationId="{3ECA99BE-354B-FD57-8B4E-4917812D2D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17D310-0C4F-4B4C-B025-B4A6F8DB9521}" type="datetimeFigureOut">
              <a:rPr lang="en-US" smtClean="0"/>
              <a:t>3/21/2024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B1BD57-0140-5543-8501-12A1D34515F5}" type="slidenum">
              <a:rPr lang="en-US" smtClean="0"/>
              <a:t>‹#›</a:t>
            </a:fld>
            <a:endParaRPr lang="en-US" dirty="0"/>
          </a:p>
        </p:txBody>
      </p:sp>
    </p:spTree>
    <p:extLst>
      <p:ext uri="{BB962C8B-B14F-4D97-AF65-F5344CB8AC3E}">
        <p14:creationId xmlns:p14="http://schemas.microsoft.com/office/powerpoint/2010/main" val="4061053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3.44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1.85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2.24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23.11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3.44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3.9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5.13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8.30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5.85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6.58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7.17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3.97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0.2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0.89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1.850"/>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2.24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23.116"/>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5.13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48.30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5.85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6.58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4:57.173"/>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0.2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11T16:15:00.89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3/21/2024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42771" rtl="0" eaLnBrk="1" latinLnBrk="0" hangingPunct="1">
      <a:defRPr sz="900" kern="1200">
        <a:solidFill>
          <a:schemeClr val="tx1"/>
        </a:solidFill>
        <a:latin typeface="Calibri Light"/>
        <a:ea typeface="+mn-ea"/>
        <a:cs typeface="+mn-cs"/>
      </a:defRPr>
    </a:lvl1pPr>
    <a:lvl2pPr marL="342771" algn="l" defTabSz="342771" rtl="0" eaLnBrk="1" latinLnBrk="0" hangingPunct="1">
      <a:defRPr sz="900" kern="1200">
        <a:solidFill>
          <a:schemeClr val="tx1"/>
        </a:solidFill>
        <a:latin typeface="Calibri Light"/>
        <a:ea typeface="+mn-ea"/>
        <a:cs typeface="+mn-cs"/>
      </a:defRPr>
    </a:lvl2pPr>
    <a:lvl3pPr marL="685543" algn="l" defTabSz="342771" rtl="0" eaLnBrk="1" latinLnBrk="0" hangingPunct="1">
      <a:defRPr sz="900" kern="1200">
        <a:solidFill>
          <a:schemeClr val="tx1"/>
        </a:solidFill>
        <a:latin typeface="Calibri Light"/>
        <a:ea typeface="+mn-ea"/>
        <a:cs typeface="+mn-cs"/>
      </a:defRPr>
    </a:lvl3pPr>
    <a:lvl4pPr marL="1028314" algn="l" defTabSz="342771" rtl="0" eaLnBrk="1" latinLnBrk="0" hangingPunct="1">
      <a:defRPr sz="900" kern="1200">
        <a:solidFill>
          <a:schemeClr val="tx1"/>
        </a:solidFill>
        <a:latin typeface="Calibri Light"/>
        <a:ea typeface="+mn-ea"/>
        <a:cs typeface="+mn-cs"/>
      </a:defRPr>
    </a:lvl4pPr>
    <a:lvl5pPr marL="1371086" algn="l" defTabSz="342771" rtl="0" eaLnBrk="1" latinLnBrk="0" hangingPunct="1">
      <a:defRPr sz="900" kern="1200">
        <a:solidFill>
          <a:schemeClr val="tx1"/>
        </a:solidFill>
        <a:latin typeface="Calibri Light"/>
        <a:ea typeface="+mn-ea"/>
        <a:cs typeface="+mn-cs"/>
      </a:defRPr>
    </a:lvl5pPr>
    <a:lvl6pPr marL="1713857" algn="l" defTabSz="342771" rtl="0" eaLnBrk="1" latinLnBrk="0" hangingPunct="1">
      <a:defRPr sz="900" kern="1200">
        <a:solidFill>
          <a:schemeClr val="tx1"/>
        </a:solidFill>
        <a:latin typeface="+mn-lt"/>
        <a:ea typeface="+mn-ea"/>
        <a:cs typeface="+mn-cs"/>
      </a:defRPr>
    </a:lvl6pPr>
    <a:lvl7pPr marL="2056629" algn="l" defTabSz="342771" rtl="0" eaLnBrk="1" latinLnBrk="0" hangingPunct="1">
      <a:defRPr sz="900" kern="1200">
        <a:solidFill>
          <a:schemeClr val="tx1"/>
        </a:solidFill>
        <a:latin typeface="+mn-lt"/>
        <a:ea typeface="+mn-ea"/>
        <a:cs typeface="+mn-cs"/>
      </a:defRPr>
    </a:lvl7pPr>
    <a:lvl8pPr marL="2399400" algn="l" defTabSz="342771" rtl="0" eaLnBrk="1" latinLnBrk="0" hangingPunct="1">
      <a:defRPr sz="900" kern="1200">
        <a:solidFill>
          <a:schemeClr val="tx1"/>
        </a:solidFill>
        <a:latin typeface="+mn-lt"/>
        <a:ea typeface="+mn-ea"/>
        <a:cs typeface="+mn-cs"/>
      </a:defRPr>
    </a:lvl8pPr>
    <a:lvl9pPr marL="2742171" algn="l" defTabSz="34277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1788D215-57D9-A84D-9118-28A9A2FA90B3}" type="slidenum">
              <a:rPr lang="en-US" smtClean="0"/>
              <a:t>1</a:t>
            </a:fld>
            <a:endParaRPr lang="en-US"/>
          </a:p>
        </p:txBody>
      </p:sp>
    </p:spTree>
    <p:extLst>
      <p:ext uri="{BB962C8B-B14F-4D97-AF65-F5344CB8AC3E}">
        <p14:creationId xmlns:p14="http://schemas.microsoft.com/office/powerpoint/2010/main" val="1882383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800" dirty="0"/>
              <a:t>Well folks, it’s that time of year… the days are getting longer… flowers are blooming… hockey playoffs are upon us…. And yes, April is Testicular Cancer Awareness month. </a:t>
            </a:r>
          </a:p>
          <a:p>
            <a:pPr marL="342900" indent="-342900">
              <a:buFont typeface="Arial" panose="020B0604020202020204" pitchFamily="34" charset="0"/>
              <a:buChar char="•"/>
            </a:pPr>
            <a:r>
              <a:rPr lang="en-US" sz="2800" dirty="0"/>
              <a:t>Get Excited!!</a:t>
            </a:r>
          </a:p>
          <a:p>
            <a:pPr marL="342900" indent="-342900">
              <a:buFont typeface="Arial" panose="020B0604020202020204" pitchFamily="34" charset="0"/>
              <a:buChar char="•"/>
            </a:pPr>
            <a:r>
              <a:rPr lang="en-US" sz="2800" dirty="0"/>
              <a:t>In all seriousness, this past November we rallied as a team/company to raise some serious funds and conversations for an amazing cause: Movember &amp; men’s health. </a:t>
            </a:r>
          </a:p>
          <a:p>
            <a:pPr marL="342900" indent="-342900">
              <a:buFont typeface="Arial" panose="020B0604020202020204" pitchFamily="34" charset="0"/>
              <a:buChar char="•"/>
            </a:pPr>
            <a:r>
              <a:rPr lang="en-US" sz="2800" dirty="0"/>
              <a:t>The folks at Movember shared this quick PowerPoint to help us continue the conversation – </a:t>
            </a:r>
            <a:r>
              <a:rPr lang="en-US" sz="2800" dirty="0" err="1"/>
              <a:t>afterall</a:t>
            </a:r>
            <a:r>
              <a:rPr lang="en-US" sz="2800" dirty="0"/>
              <a:t> our health matters </a:t>
            </a:r>
            <a:r>
              <a:rPr lang="en-US" sz="2800" b="1" dirty="0"/>
              <a:t>all year round </a:t>
            </a:r>
            <a:r>
              <a:rPr lang="en-US" sz="2800" b="0" dirty="0"/>
              <a:t>(not just for one month) </a:t>
            </a:r>
            <a:r>
              <a:rPr lang="en-US" sz="2800" dirty="0"/>
              <a:t>and we could probably use a reminder on a few things. </a:t>
            </a:r>
          </a:p>
        </p:txBody>
      </p:sp>
      <p:sp>
        <p:nvSpPr>
          <p:cNvPr id="4" name="Slide Number Placeholder 3"/>
          <p:cNvSpPr>
            <a:spLocks noGrp="1"/>
          </p:cNvSpPr>
          <p:nvPr>
            <p:ph type="sldNum" sz="quarter" idx="5"/>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3668838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900" b="0" u="none" dirty="0">
              <a:latin typeface="Overpass" panose="00000500000000000000" pitchFamily="2" charset="0"/>
              <a:ea typeface="Calibri"/>
              <a:cs typeface="Times New Roman"/>
            </a:endParaRPr>
          </a:p>
          <a:p>
            <a:pPr marL="171450" indent="-171450">
              <a:buFont typeface="Arial" panose="020B0604020202020204" pitchFamily="34" charset="0"/>
              <a:buChar char="•"/>
            </a:pPr>
            <a:r>
              <a:rPr lang="en-GB" sz="900" b="0" u="none" dirty="0">
                <a:latin typeface="Overpass" panose="00000500000000000000" pitchFamily="2" charset="0"/>
                <a:ea typeface="Calibri"/>
                <a:cs typeface="Times New Roman"/>
              </a:rPr>
              <a:t>This month Movember has launched their “Know They Nuts” campaign in support of Testicular Cancer Awareness Month</a:t>
            </a:r>
          </a:p>
          <a:p>
            <a:pPr marL="171450" indent="-171450">
              <a:buFont typeface="Arial" panose="020B0604020202020204" pitchFamily="34" charset="0"/>
              <a:buChar char="•"/>
            </a:pPr>
            <a:r>
              <a:rPr lang="en-GB" sz="900" b="0" u="none" dirty="0">
                <a:latin typeface="Overpass" panose="00000500000000000000" pitchFamily="2" charset="0"/>
                <a:ea typeface="Calibri"/>
                <a:cs typeface="Times New Roman"/>
              </a:rPr>
              <a:t>This is an important Mo-</a:t>
            </a:r>
            <a:r>
              <a:rPr lang="en-GB" sz="900" b="0" u="none" dirty="0" err="1">
                <a:latin typeface="Overpass" panose="00000500000000000000" pitchFamily="2" charset="0"/>
                <a:ea typeface="Calibri"/>
                <a:cs typeface="Times New Roman"/>
              </a:rPr>
              <a:t>ment</a:t>
            </a:r>
            <a:r>
              <a:rPr lang="en-GB" sz="900" b="0" u="none" dirty="0">
                <a:latin typeface="Overpass" panose="00000500000000000000" pitchFamily="2" charset="0"/>
                <a:ea typeface="Calibri"/>
                <a:cs typeface="Times New Roman"/>
              </a:rPr>
              <a:t> for everyone. As Testicular Cancer is the #1 most commonly diagnosed cancer for men aged (18-34)</a:t>
            </a:r>
          </a:p>
          <a:p>
            <a:pPr marL="171450" indent="-171450">
              <a:buFont typeface="Arial" panose="020B0604020202020204" pitchFamily="34" charset="0"/>
              <a:buChar char="•"/>
            </a:pPr>
            <a:r>
              <a:rPr lang="en-GB" sz="900" b="0" u="none" dirty="0">
                <a:latin typeface="Overpass" panose="00000500000000000000" pitchFamily="2" charset="0"/>
                <a:ea typeface="Calibri"/>
                <a:cs typeface="Times New Roman"/>
              </a:rPr>
              <a:t>Their campaign is called “Know Thy Nuts” and it’s all about encouraging guys everywhere to… well… get to know their bodies and take action if something feels off. </a:t>
            </a:r>
          </a:p>
          <a:p>
            <a:pPr marL="171450" indent="-171450">
              <a:buFont typeface="Arial" panose="020B0604020202020204" pitchFamily="34" charset="0"/>
              <a:buChar char="•"/>
            </a:pPr>
            <a:r>
              <a:rPr lang="en-GB" sz="900" b="0" u="none" dirty="0">
                <a:latin typeface="Overpass" panose="00000500000000000000" pitchFamily="2" charset="0"/>
                <a:ea typeface="Calibri"/>
                <a:cs typeface="Times New Roman"/>
              </a:rPr>
              <a:t>We know men aren’t always the best at going to the doctors (or thinking about their health in general) so this is an important reminder.  Especially since testicular cancer is the #1 most diagnosed cancer in young guys.</a:t>
            </a:r>
          </a:p>
          <a:p>
            <a:pPr marL="171450" indent="-171450">
              <a:buFont typeface="Arial" panose="020B0604020202020204" pitchFamily="34" charset="0"/>
              <a:buChar char="•"/>
            </a:pPr>
            <a:r>
              <a:rPr lang="en-GB" sz="900" b="0" u="none" dirty="0">
                <a:latin typeface="Overpass" panose="00000500000000000000" pitchFamily="2" charset="0"/>
                <a:ea typeface="Calibri"/>
                <a:cs typeface="Times New Roman"/>
              </a:rPr>
              <a:t>Lets take a look at the numbers… (next slide)</a:t>
            </a:r>
          </a:p>
          <a:p>
            <a:endParaRPr lang="en-GB" sz="900" b="1" u="none" dirty="0">
              <a:latin typeface="Overpass" panose="00000500000000000000" pitchFamily="2" charset="0"/>
              <a:ea typeface="Calibri"/>
              <a:cs typeface="Times New Roman"/>
            </a:endParaRPr>
          </a:p>
          <a:p>
            <a:endParaRPr lang="en-GB" sz="900" b="1" u="none" dirty="0">
              <a:latin typeface="Overpass" panose="00000500000000000000" pitchFamily="2" charset="0"/>
              <a:ea typeface="Calibri"/>
              <a:cs typeface="Times New Roman"/>
            </a:endParaRPr>
          </a:p>
          <a:p>
            <a:pPr lvl="0"/>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3</a:t>
            </a:fld>
            <a:endParaRPr lang="en-US" dirty="0"/>
          </a:p>
        </p:txBody>
      </p:sp>
    </p:spTree>
    <p:extLst>
      <p:ext uri="{BB962C8B-B14F-4D97-AF65-F5344CB8AC3E}">
        <p14:creationId xmlns:p14="http://schemas.microsoft.com/office/powerpoint/2010/main" val="406043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 </a:t>
            </a:r>
          </a:p>
          <a:p>
            <a:pPr marL="171450" indent="-171450">
              <a:buFont typeface="Arial" panose="020B0604020202020204" pitchFamily="34" charset="0"/>
              <a:buChar char="•"/>
            </a:pPr>
            <a:r>
              <a:rPr lang="en-US" dirty="0"/>
              <a:t>As mentioned, this is the </a:t>
            </a:r>
            <a:r>
              <a:rPr lang="en-US" b="1" dirty="0"/>
              <a:t>#1 most commonly diagnosed </a:t>
            </a:r>
            <a:r>
              <a:rPr lang="en-US" dirty="0"/>
              <a:t>cancer for men between the </a:t>
            </a:r>
            <a:r>
              <a:rPr lang="en-US" b="1" dirty="0"/>
              <a:t>ages of 15-40</a:t>
            </a:r>
            <a:endParaRPr lang="en-US" b="1" dirty="0">
              <a:ea typeface="Calibri Light"/>
              <a:cs typeface="Calibri Light"/>
            </a:endParaRPr>
          </a:p>
          <a:p>
            <a:pPr marL="171450" indent="-171450">
              <a:buFont typeface="Arial" panose="020B0604020202020204" pitchFamily="34" charset="0"/>
              <a:buChar char="•"/>
            </a:pPr>
            <a:r>
              <a:rPr lang="en-US" dirty="0"/>
              <a:t>And </a:t>
            </a:r>
            <a:r>
              <a:rPr lang="en-US" b="1" dirty="0"/>
              <a:t>despite</a:t>
            </a:r>
            <a:r>
              <a:rPr lang="en-US" dirty="0"/>
              <a:t> it being the most commonly diagnosed cancer, studies show that </a:t>
            </a:r>
            <a:r>
              <a:rPr lang="en-US" b="1" dirty="0"/>
              <a:t>62% </a:t>
            </a:r>
            <a:r>
              <a:rPr lang="en-US" dirty="0"/>
              <a:t>of men either </a:t>
            </a:r>
            <a:r>
              <a:rPr lang="en-US" u="sng" dirty="0"/>
              <a:t>never have or don’t </a:t>
            </a:r>
            <a:r>
              <a:rPr lang="en-US" dirty="0"/>
              <a:t>perform self checks for testicular cancer</a:t>
            </a:r>
          </a:p>
          <a:p>
            <a:pPr marL="171450" indent="-171450">
              <a:buFont typeface="Arial" panose="020B0604020202020204" pitchFamily="34" charset="0"/>
              <a:buChar char="•"/>
            </a:pPr>
            <a:r>
              <a:rPr lang="en-US" dirty="0"/>
              <a:t>Gentleman, we can do better. </a:t>
            </a:r>
          </a:p>
          <a:p>
            <a:pPr marL="171450" indent="-171450">
              <a:buFont typeface="Arial" panose="020B0604020202020204" pitchFamily="34" charset="0"/>
              <a:buChar char="•"/>
            </a:pPr>
            <a:r>
              <a:rPr lang="en-US" dirty="0"/>
              <a:t>Especially since </a:t>
            </a:r>
            <a:r>
              <a:rPr lang="en-US" dirty="0" err="1"/>
              <a:t>since</a:t>
            </a:r>
            <a:r>
              <a:rPr lang="en-US" dirty="0"/>
              <a:t> Testicular cancer is one of the easiest cancers to diagnose and treat – with a </a:t>
            </a:r>
            <a:r>
              <a:rPr lang="en-US" b="1" dirty="0"/>
              <a:t>95% survival rate </a:t>
            </a:r>
            <a:r>
              <a:rPr lang="en-US" dirty="0"/>
              <a:t>when caught early</a:t>
            </a:r>
          </a:p>
          <a:p>
            <a:pPr marL="171450" indent="-171450">
              <a:buFont typeface="Arial" panose="020B0604020202020204" pitchFamily="34" charset="0"/>
              <a:buChar char="•"/>
            </a:pPr>
            <a:r>
              <a:rPr lang="en-US" dirty="0"/>
              <a:t>Finally, although it is still rare for young guys to get cancer, there are still </a:t>
            </a:r>
            <a:r>
              <a:rPr lang="en-US" b="1" dirty="0"/>
              <a:t>70,000 men diagnosed </a:t>
            </a:r>
            <a:r>
              <a:rPr lang="en-US" dirty="0"/>
              <a:t>with the testicular cancer each year</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So</a:t>
            </a:r>
            <a:r>
              <a:rPr lang="en-US" dirty="0"/>
              <a:t>, during April, Movember wants to remind all the men out there to get to “Know Thy Nuts” and do a self-check</a:t>
            </a:r>
          </a:p>
          <a:p>
            <a:pPr marL="0" indent="0">
              <a:buFont typeface="Arial" panose="020B0604020202020204" pitchFamily="34" charset="0"/>
              <a:buNone/>
            </a:pPr>
            <a:endParaRPr lang="en-US" dirty="0"/>
          </a:p>
          <a:p>
            <a:pPr marL="0" indent="0">
              <a:buFont typeface="Arial" panose="020B0604020202020204" pitchFamily="34" charset="0"/>
              <a:buNone/>
            </a:pPr>
            <a:r>
              <a:rPr lang="en-US" i="1" dirty="0"/>
              <a:t>Not sure how to perform a self-check? </a:t>
            </a:r>
            <a:r>
              <a:rPr lang="en-US" dirty="0"/>
              <a:t>Well, lots of guys are doing it – and you should too! </a:t>
            </a:r>
            <a:br>
              <a:rPr lang="en-US" dirty="0"/>
            </a:br>
            <a:br>
              <a:rPr lang="en-US" dirty="0"/>
            </a:br>
            <a:r>
              <a:rPr lang="en-US" dirty="0"/>
              <a:t>Movember put together a funny (but important) video that shows you how… (next slide)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788D215-57D9-A84D-9118-28A9A2FA90B3}" type="slidenum">
              <a:rPr lang="en-US" smtClean="0"/>
              <a:t>4</a:t>
            </a:fld>
            <a:endParaRPr lang="en-US"/>
          </a:p>
        </p:txBody>
      </p:sp>
    </p:spTree>
    <p:extLst>
      <p:ext uri="{BB962C8B-B14F-4D97-AF65-F5344CB8AC3E}">
        <p14:creationId xmlns:p14="http://schemas.microsoft.com/office/powerpoint/2010/main" val="428718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33000"/>
              </a:lnSpc>
              <a:buFont typeface="Arial" panose="020B0604020202020204" pitchFamily="34" charset="0"/>
              <a:buChar char="•"/>
            </a:pPr>
            <a:r>
              <a:rPr lang="en-CA" sz="900" dirty="0">
                <a:solidFill>
                  <a:srgbClr val="333333"/>
                </a:solidFill>
                <a:effectLst/>
                <a:latin typeface="Arial" panose="020B0604020202020204" pitchFamily="34" charset="0"/>
                <a:ea typeface="Arial" panose="020B0604020202020204" pitchFamily="34" charset="0"/>
              </a:rPr>
              <a:t>YouTube video: https://www.youtube.com/watch?v=OhojaxF7Rc0 </a:t>
            </a:r>
          </a:p>
          <a:p>
            <a:pPr>
              <a:lnSpc>
                <a:spcPct val="133000"/>
              </a:lnSpc>
            </a:pPr>
            <a:endParaRPr lang="en-CA" sz="900" dirty="0">
              <a:solidFill>
                <a:srgbClr val="333333"/>
              </a:solidFill>
              <a:effectLst/>
              <a:latin typeface="Arial" panose="020B0604020202020204" pitchFamily="34" charset="0"/>
              <a:ea typeface="Arial" panose="020B0604020202020204" pitchFamily="34" charset="0"/>
            </a:endParaRPr>
          </a:p>
          <a:p>
            <a:pPr marL="0" indent="0">
              <a:lnSpc>
                <a:spcPct val="133000"/>
              </a:lnSpc>
              <a:buFont typeface="Arial" panose="020B0604020202020204" pitchFamily="34" charset="0"/>
              <a:buNone/>
            </a:pPr>
            <a:r>
              <a:rPr lang="en-CA" sz="900" dirty="0">
                <a:solidFill>
                  <a:srgbClr val="333333"/>
                </a:solidFill>
                <a:effectLst/>
                <a:latin typeface="Arial" panose="020B0604020202020204" pitchFamily="34" charset="0"/>
                <a:ea typeface="Arial" panose="020B0604020202020204" pitchFamily="34" charset="0"/>
              </a:rPr>
              <a:t>**  After video is done playing ** </a:t>
            </a:r>
          </a:p>
          <a:p>
            <a:pPr marL="171450" indent="-171450">
              <a:lnSpc>
                <a:spcPct val="133000"/>
              </a:lnSpc>
              <a:buFont typeface="Arial" panose="020B0604020202020204" pitchFamily="34" charset="0"/>
              <a:buChar char="•"/>
            </a:pPr>
            <a:endParaRPr lang="en-CA" sz="900" dirty="0">
              <a:solidFill>
                <a:srgbClr val="333333"/>
              </a:solidFill>
              <a:effectLst/>
              <a:latin typeface="Arial" panose="020B0604020202020204" pitchFamily="34" charset="0"/>
              <a:ea typeface="Arial" panose="020B0604020202020204" pitchFamily="34" charset="0"/>
            </a:endParaRPr>
          </a:p>
          <a:p>
            <a:pPr marL="171450" indent="-171450">
              <a:lnSpc>
                <a:spcPct val="133000"/>
              </a:lnSpc>
              <a:buFont typeface="Arial" panose="020B0604020202020204" pitchFamily="34" charset="0"/>
              <a:buChar char="•"/>
            </a:pPr>
            <a:r>
              <a:rPr lang="en-CA" sz="900" dirty="0">
                <a:solidFill>
                  <a:srgbClr val="333333"/>
                </a:solidFill>
                <a:effectLst/>
                <a:latin typeface="Arial" panose="020B0604020202020204" pitchFamily="34" charset="0"/>
                <a:ea typeface="Arial" panose="020B0604020202020204" pitchFamily="34" charset="0"/>
              </a:rPr>
              <a:t>Ok, that was a great video wasn’t it?</a:t>
            </a:r>
          </a:p>
          <a:p>
            <a:pPr marL="0" indent="0">
              <a:lnSpc>
                <a:spcPct val="133000"/>
              </a:lnSpc>
              <a:buFont typeface="Arial" panose="020B0604020202020204" pitchFamily="34" charset="0"/>
              <a:buNone/>
            </a:pPr>
            <a:endParaRPr lang="en-CA" sz="900" dirty="0">
              <a:solidFill>
                <a:srgbClr val="333333"/>
              </a:solidFill>
              <a:effectLst/>
              <a:latin typeface="Arial" panose="020B0604020202020204" pitchFamily="34" charset="0"/>
              <a:ea typeface="Arial" panose="020B0604020202020204" pitchFamily="34" charset="0"/>
              <a:cs typeface="Arial"/>
            </a:endParaRPr>
          </a:p>
          <a:p>
            <a:pPr marL="171450" indent="-171450">
              <a:lnSpc>
                <a:spcPct val="133000"/>
              </a:lnSpc>
              <a:buFont typeface="Arial" panose="020B0604020202020204" pitchFamily="34" charset="0"/>
              <a:buChar char="•"/>
            </a:pPr>
            <a:r>
              <a:rPr lang="en-CA" sz="900" dirty="0">
                <a:solidFill>
                  <a:srgbClr val="333333"/>
                </a:solidFill>
                <a:effectLst/>
                <a:latin typeface="Arial"/>
                <a:ea typeface="Arial" panose="020B0604020202020204" pitchFamily="34" charset="0"/>
                <a:cs typeface="Arial"/>
              </a:rPr>
              <a:t>Behind the cheeky pears, Movember has some specific goals here:</a:t>
            </a:r>
          </a:p>
          <a:p>
            <a:pPr marL="171450" indent="-171450">
              <a:lnSpc>
                <a:spcPct val="133000"/>
              </a:lnSpc>
              <a:buFont typeface="Arial" panose="020B0604020202020204" pitchFamily="34" charset="0"/>
              <a:buChar char="•"/>
              <a:defRPr/>
            </a:pPr>
            <a:endParaRPr lang="en-CA" dirty="0">
              <a:solidFill>
                <a:srgbClr val="333333"/>
              </a:solidFill>
              <a:latin typeface="Arial"/>
              <a:ea typeface="Arial" panose="020B0604020202020204" pitchFamily="34" charset="0"/>
              <a:cs typeface="Arial"/>
            </a:endParaRPr>
          </a:p>
          <a:p>
            <a:pPr>
              <a:buFont typeface="Arial" panose="020B0604020202020204" pitchFamily="34" charset="0"/>
              <a:buChar char="•"/>
              <a:defRPr/>
            </a:pPr>
            <a:r>
              <a:rPr lang="en-CA">
                <a:solidFill>
                  <a:srgbClr val="333333"/>
                </a:solidFill>
              </a:rPr>
              <a:t>Testicular cancer. </a:t>
            </a:r>
            <a:r>
              <a:rPr lang="en-US">
                <a:solidFill>
                  <a:srgbClr val="333333"/>
                </a:solidFill>
              </a:rPr>
              <a:t>This campaign aim to give men the confidence to know how.</a:t>
            </a:r>
            <a:r>
              <a:rPr lang="en-CA">
                <a:solidFill>
                  <a:srgbClr val="333333"/>
                </a:solidFill>
              </a:rPr>
              <a:t> </a:t>
            </a:r>
            <a:endParaRPr lang="en-CA" dirty="0">
              <a:solidFill>
                <a:srgbClr val="333333"/>
              </a:solidFill>
              <a:latin typeface="Arial"/>
              <a:cs typeface="Arial"/>
            </a:endParaRPr>
          </a:p>
          <a:p>
            <a:pPr>
              <a:buFont typeface="Arial" panose="020B0604020202020204" pitchFamily="34" charset="0"/>
              <a:buChar char="•"/>
              <a:defRPr/>
            </a:pPr>
            <a:r>
              <a:rPr lang="en-CA">
                <a:solidFill>
                  <a:srgbClr val="333333"/>
                </a:solidFill>
              </a:rPr>
              <a:t>Get to know what to look for:  </a:t>
            </a:r>
            <a:r>
              <a:rPr lang="en-US">
                <a:solidFill>
                  <a:srgbClr val="333333"/>
                </a:solidFill>
              </a:rPr>
              <a:t>upskilling men on the signs and symptoms to look for can help them take action earlier and see a doctor if they notice a change. </a:t>
            </a:r>
            <a:r>
              <a:rPr lang="en-CA">
                <a:solidFill>
                  <a:srgbClr val="333333"/>
                </a:solidFill>
              </a:rPr>
              <a:t> </a:t>
            </a:r>
            <a:endParaRPr lang="en-CA"/>
          </a:p>
          <a:p>
            <a:pPr>
              <a:buFont typeface="Arial" panose="020B0604020202020204" pitchFamily="34" charset="0"/>
              <a:buChar char="•"/>
              <a:defRPr/>
            </a:pPr>
            <a:r>
              <a:rPr lang="en-CA">
                <a:solidFill>
                  <a:srgbClr val="333333"/>
                </a:solidFill>
              </a:rPr>
              <a:t>Found something? Let’s get it checked: </a:t>
            </a:r>
            <a:r>
              <a:rPr lang="en-US">
                <a:solidFill>
                  <a:srgbClr val="333333"/>
                </a:solidFill>
              </a:rPr>
              <a:t>Guys who found something often face barriers like; worry of cancer or embarrassed to be touched by a doctor. This campaign aims to help destigmatize testicular cancer and the importance of taking action for ones health. </a:t>
            </a:r>
            <a:r>
              <a:rPr lang="en-CA">
                <a:solidFill>
                  <a:srgbClr val="333333"/>
                </a:solidFill>
              </a:rPr>
              <a:t> </a:t>
            </a:r>
            <a:endParaRPr lang="en-CA"/>
          </a:p>
          <a:p>
            <a:pPr marL="171450" indent="-171450">
              <a:lnSpc>
                <a:spcPct val="133000"/>
              </a:lnSpc>
              <a:buFont typeface="Arial" panose="020B0604020202020204" pitchFamily="34" charset="0"/>
              <a:buChar char="•"/>
              <a:defRPr/>
            </a:pPr>
            <a:endParaRPr lang="en-CA" dirty="0">
              <a:solidFill>
                <a:srgbClr val="333333"/>
              </a:solidFill>
              <a:latin typeface="Arial"/>
              <a:ea typeface="Arial" panose="020B0604020202020204" pitchFamily="34" charset="0"/>
              <a:cs typeface="Arial"/>
            </a:endParaRPr>
          </a:p>
          <a:p>
            <a:pPr marL="171450" indent="-171450">
              <a:lnSpc>
                <a:spcPct val="133000"/>
              </a:lnSpc>
              <a:buFont typeface="Arial" panose="020B0604020202020204" pitchFamily="34" charset="0"/>
              <a:buChar char="•"/>
              <a:defRPr/>
            </a:pPr>
            <a:endParaRPr lang="en-CA" dirty="0">
              <a:solidFill>
                <a:srgbClr val="333333"/>
              </a:solidFill>
              <a:latin typeface="Arial"/>
              <a:ea typeface="Arial" panose="020B0604020202020204" pitchFamily="34" charset="0"/>
              <a:cs typeface="Arial"/>
            </a:endParaRPr>
          </a:p>
          <a:p>
            <a:pPr marL="171450" indent="-171450">
              <a:lnSpc>
                <a:spcPct val="133000"/>
              </a:lnSpc>
              <a:buFont typeface="Arial" panose="020B0604020202020204" pitchFamily="34" charset="0"/>
              <a:buChar char="•"/>
              <a:defRPr/>
            </a:pPr>
            <a:endParaRPr lang="en-CA" dirty="0">
              <a:solidFill>
                <a:srgbClr val="333333"/>
              </a:solidFill>
              <a:latin typeface="Arial"/>
              <a:ea typeface="Arial" panose="020B0604020202020204" pitchFamily="34" charset="0"/>
              <a:cs typeface="Arial"/>
            </a:endParaRPr>
          </a:p>
          <a:p>
            <a:pPr marL="171450" indent="-171450">
              <a:lnSpc>
                <a:spcPct val="133000"/>
              </a:lnSpc>
              <a:buFont typeface="Arial" panose="020B0604020202020204" pitchFamily="34" charset="0"/>
              <a:buChar char="•"/>
              <a:defRPr/>
            </a:pPr>
            <a:endParaRPr lang="en-CA" dirty="0">
              <a:solidFill>
                <a:srgbClr val="333333"/>
              </a:solidFill>
              <a:latin typeface="Arial"/>
              <a:ea typeface="Arial" panose="020B0604020202020204" pitchFamily="34" charset="0"/>
              <a:cs typeface="Arial"/>
            </a:endParaRPr>
          </a:p>
          <a:p>
            <a:pPr marL="570865" lvl="1" indent="-228600">
              <a:lnSpc>
                <a:spcPct val="133000"/>
              </a:lnSpc>
              <a:buFont typeface="+mj-lt"/>
              <a:buAutoNum type="arabicParenR"/>
              <a:defRPr/>
            </a:pPr>
            <a:r>
              <a:rPr lang="en-CA" sz="900" dirty="0">
                <a:solidFill>
                  <a:srgbClr val="333333"/>
                </a:solidFill>
                <a:effectLst/>
                <a:latin typeface="Arial"/>
                <a:ea typeface="Arial" panose="020B0604020202020204" pitchFamily="34" charset="0"/>
                <a:cs typeface="Arial"/>
              </a:rPr>
              <a:t>Learn how to check: simply put, most guys have never been taught how to check for testicular cancer. </a:t>
            </a:r>
            <a:r>
              <a:rPr lang="en-US" sz="900" dirty="0">
                <a:solidFill>
                  <a:schemeClr val="bg1"/>
                </a:solidFill>
                <a:latin typeface="Overpass Light"/>
              </a:rPr>
              <a:t>This campaign aim to give men the confidence to know how.</a:t>
            </a:r>
            <a:endParaRPr lang="en-CA" dirty="0">
              <a:solidFill>
                <a:srgbClr val="333333"/>
              </a:solidFill>
              <a:ea typeface="Calibri Light"/>
              <a:cs typeface="Calibri Light"/>
            </a:endParaRPr>
          </a:p>
          <a:p>
            <a:pPr marL="570865" marR="0" lvl="1" indent="-228600" algn="l" defTabSz="342771">
              <a:lnSpc>
                <a:spcPct val="133000"/>
              </a:lnSpc>
              <a:spcBef>
                <a:spcPts val="0"/>
              </a:spcBef>
              <a:spcAft>
                <a:spcPts val="0"/>
              </a:spcAft>
              <a:buClrTx/>
              <a:buSzTx/>
              <a:buAutoNum type="arabicParenR"/>
              <a:tabLst/>
              <a:defRPr/>
            </a:pPr>
            <a:r>
              <a:rPr lang="en-CA" sz="900">
                <a:solidFill>
                  <a:srgbClr val="333333"/>
                </a:solidFill>
                <a:effectLst/>
                <a:latin typeface="Arial"/>
                <a:ea typeface="Arial" panose="020B0604020202020204" pitchFamily="34" charset="0"/>
                <a:cs typeface="Arial"/>
              </a:rPr>
              <a:t>Get to know what to look for:</a:t>
            </a:r>
            <a:r>
              <a:rPr lang="en-CA">
                <a:solidFill>
                  <a:srgbClr val="333333"/>
                </a:solidFill>
                <a:latin typeface="Arial"/>
                <a:ea typeface="Arial" panose="020B0604020202020204" pitchFamily="34" charset="0"/>
                <a:cs typeface="Arial"/>
              </a:rPr>
              <a:t> </a:t>
            </a:r>
            <a:r>
              <a:rPr lang="en-CA" dirty="0">
                <a:solidFill>
                  <a:srgbClr val="333333"/>
                </a:solidFill>
              </a:rPr>
              <a:t> </a:t>
            </a:r>
            <a:r>
              <a:rPr lang="en-US" dirty="0" err="1">
                <a:solidFill>
                  <a:srgbClr val="333333"/>
                </a:solidFill>
              </a:rPr>
              <a:t>upskildling</a:t>
            </a:r>
            <a:r>
              <a:rPr lang="en-US" dirty="0">
                <a:solidFill>
                  <a:srgbClr val="333333"/>
                </a:solidFill>
              </a:rPr>
              <a:t> men on the signs and symptoms to look for can help them take action earlier and see a doctor if they notice a change. </a:t>
            </a:r>
            <a:endParaRPr lang="en-CA">
              <a:solidFill>
                <a:srgbClr val="333333"/>
              </a:solidFill>
              <a:ea typeface="Calibri Light"/>
              <a:cs typeface="Calibri Light"/>
            </a:endParaRPr>
          </a:p>
          <a:p>
            <a:pPr marL="570865" lvl="1" indent="-228600">
              <a:lnSpc>
                <a:spcPct val="133000"/>
              </a:lnSpc>
              <a:buAutoNum type="arabicParenR"/>
              <a:defRPr/>
            </a:pPr>
            <a:r>
              <a:rPr lang="en-CA" dirty="0">
                <a:solidFill>
                  <a:srgbClr val="333333"/>
                </a:solidFill>
                <a:latin typeface="Arial"/>
                <a:ea typeface="Arial" panose="020B0604020202020204" pitchFamily="34" charset="0"/>
                <a:cs typeface="Arial"/>
              </a:rPr>
              <a:t>  </a:t>
            </a:r>
            <a:r>
              <a:rPr lang="en-US" dirty="0" err="1">
                <a:solidFill>
                  <a:schemeClr val="bg1"/>
                </a:solidFill>
                <a:latin typeface="Overpass Light"/>
              </a:rPr>
              <a:t>upskildling</a:t>
            </a:r>
            <a:r>
              <a:rPr lang="en-US" dirty="0">
                <a:solidFill>
                  <a:schemeClr val="bg1"/>
                </a:solidFill>
                <a:latin typeface="Overpass Light"/>
              </a:rPr>
              <a:t> </a:t>
            </a:r>
            <a:r>
              <a:rPr lang="en-US" sz="900" dirty="0">
                <a:solidFill>
                  <a:schemeClr val="bg1"/>
                </a:solidFill>
                <a:latin typeface="Overpass Light"/>
              </a:rPr>
              <a:t>men on the signs and symptoms to look for can help them take action earlier and see a doctor if they notice a change.</a:t>
            </a:r>
            <a:r>
              <a:rPr lang="en-US" dirty="0">
                <a:solidFill>
                  <a:schemeClr val="bg1"/>
                </a:solidFill>
                <a:latin typeface="Overpass Light"/>
              </a:rPr>
              <a:t> </a:t>
            </a:r>
            <a:endParaRPr lang="en-US" sz="900">
              <a:solidFill>
                <a:schemeClr val="bg1"/>
              </a:solidFill>
              <a:latin typeface="Overpass Light" pitchFamily="2" charset="77"/>
            </a:endParaRPr>
          </a:p>
          <a:p>
            <a:pPr marL="570865" lvl="1" indent="-228600">
              <a:lnSpc>
                <a:spcPct val="133000"/>
              </a:lnSpc>
              <a:buFont typeface="+mj-lt"/>
              <a:buAutoNum type="arabicParenR"/>
              <a:defRPr/>
            </a:pPr>
            <a:r>
              <a:rPr lang="en-US" sz="900" dirty="0">
                <a:solidFill>
                  <a:srgbClr val="F5C946"/>
                </a:solidFill>
                <a:latin typeface="Overpass"/>
              </a:rPr>
              <a:t>Found something? Let’s get it checked: </a:t>
            </a:r>
            <a:r>
              <a:rPr lang="en-US" sz="900" dirty="0">
                <a:solidFill>
                  <a:schemeClr val="bg1"/>
                </a:solidFill>
                <a:latin typeface="Overpass Light"/>
              </a:rPr>
              <a:t>Guys who found something often face barriers like; worry of cancer or embarrassed to be touched by a doctor. This campaign aims to help destigmatize testicular cancer and the importance of taking action for ones health.</a:t>
            </a:r>
            <a:r>
              <a:rPr lang="en-US" dirty="0">
                <a:solidFill>
                  <a:schemeClr val="bg1"/>
                </a:solidFill>
                <a:latin typeface="Overpass Light"/>
              </a:rPr>
              <a:t> </a:t>
            </a:r>
            <a:endParaRPr lang="en-US" sz="900" dirty="0">
              <a:solidFill>
                <a:schemeClr val="bg1"/>
              </a:solidFill>
              <a:latin typeface="Overpass Light" pitchFamily="2" charset="77"/>
            </a:endParaRPr>
          </a:p>
          <a:p>
            <a:pPr marL="570865" marR="0" lvl="1" indent="-228600" algn="l" defTabSz="342771" rtl="0" eaLnBrk="1" fontAlgn="auto" latinLnBrk="0" hangingPunct="1">
              <a:lnSpc>
                <a:spcPct val="133000"/>
              </a:lnSpc>
              <a:spcBef>
                <a:spcPts val="0"/>
              </a:spcBef>
              <a:spcAft>
                <a:spcPts val="0"/>
              </a:spcAft>
              <a:buClrTx/>
              <a:buSzTx/>
              <a:buFont typeface="+mj-lt"/>
              <a:buAutoNum type="arabicParenR"/>
              <a:tabLst/>
              <a:defRPr/>
            </a:pPr>
            <a:endParaRPr lang="en-US" sz="900" u="none" strike="noStrike" kern="1200" cap="none" normalizeH="0" baseline="0" noProof="0" dirty="0">
              <a:ln>
                <a:noFill/>
              </a:ln>
              <a:solidFill>
                <a:srgbClr val="F5C946"/>
              </a:solidFill>
              <a:effectLst/>
              <a:uLnTx/>
              <a:uFillTx/>
              <a:latin typeface="Overpass" pitchFamily="2" charset="77"/>
            </a:endParaRPr>
          </a:p>
          <a:p>
            <a:pPr marL="570865" lvl="1" indent="-228600">
              <a:lnSpc>
                <a:spcPct val="133000"/>
              </a:lnSpc>
              <a:buFont typeface="+mj-lt"/>
              <a:buAutoNum type="arabicParenR"/>
            </a:pPr>
            <a:endParaRPr lang="en-CA" sz="900" dirty="0">
              <a:solidFill>
                <a:srgbClr val="333333"/>
              </a:solidFill>
              <a:effectLst/>
              <a:latin typeface="Arial" panose="020B0604020202020204" pitchFamily="34" charset="0"/>
              <a:ea typeface="Arial" panose="020B0604020202020204" pitchFamily="34" charset="0"/>
              <a:cs typeface="Arial"/>
            </a:endParaRPr>
          </a:p>
          <a:p>
            <a:pPr marL="570865" lvl="1" indent="-228600">
              <a:lnSpc>
                <a:spcPct val="133000"/>
              </a:lnSpc>
              <a:buFont typeface="+mj-lt"/>
              <a:buAutoNum type="arabicParenR"/>
            </a:pPr>
            <a:endParaRPr lang="en-CA" sz="900" dirty="0">
              <a:solidFill>
                <a:srgbClr val="333333"/>
              </a:solidFill>
              <a:effectLst/>
              <a:latin typeface="Arial" panose="020B0604020202020204" pitchFamily="34" charset="0"/>
              <a:ea typeface="Arial" panose="020B0604020202020204" pitchFamily="34" charset="0"/>
              <a:cs typeface="Arial"/>
            </a:endParaRPr>
          </a:p>
          <a:p>
            <a:pPr marL="171450" indent="-171450">
              <a:lnSpc>
                <a:spcPct val="133000"/>
              </a:lnSpc>
              <a:buFont typeface="Arial" panose="020B0604020202020204" pitchFamily="34" charset="0"/>
              <a:buChar char="•"/>
            </a:pPr>
            <a:endParaRPr lang="en-CA" sz="900" dirty="0">
              <a:solidFill>
                <a:srgbClr val="333333"/>
              </a:solidFill>
              <a:effectLst/>
              <a:latin typeface="Arial" panose="020B0604020202020204" pitchFamily="34" charset="0"/>
              <a:ea typeface="Arial" panose="020B0604020202020204" pitchFamily="34" charset="0"/>
              <a:cs typeface="Arial"/>
            </a:endParaRPr>
          </a:p>
          <a:p>
            <a:pPr marL="171450" indent="-171450">
              <a:lnSpc>
                <a:spcPct val="133000"/>
              </a:lnSpc>
              <a:buFont typeface="Arial" panose="020B0604020202020204" pitchFamily="34" charset="0"/>
              <a:buChar char="•"/>
            </a:pPr>
            <a:endParaRPr lang="en-CA" sz="900" dirty="0">
              <a:solidFill>
                <a:srgbClr val="333333"/>
              </a:solidFill>
              <a:effectLst/>
              <a:latin typeface="Arial" panose="020B0604020202020204" pitchFamily="34" charset="0"/>
              <a:ea typeface="Arial" panose="020B0604020202020204" pitchFamily="34" charset="0"/>
              <a:cs typeface="Arial"/>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5</a:t>
            </a:fld>
            <a:endParaRPr lang="en-US" dirty="0"/>
          </a:p>
        </p:txBody>
      </p:sp>
    </p:spTree>
    <p:extLst>
      <p:ext uri="{BB962C8B-B14F-4D97-AF65-F5344CB8AC3E}">
        <p14:creationId xmlns:p14="http://schemas.microsoft.com/office/powerpoint/2010/main" val="155375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33000"/>
              </a:lnSpc>
              <a:buFont typeface="Arial" panose="020B0604020202020204" pitchFamily="34" charset="0"/>
              <a:buNone/>
            </a:pPr>
            <a:r>
              <a:rPr lang="en-CA" sz="900" b="1" dirty="0">
                <a:solidFill>
                  <a:srgbClr val="333333"/>
                </a:solidFill>
                <a:effectLst/>
                <a:latin typeface="Overpass" panose="00000500000000000000" pitchFamily="2" charset="0"/>
                <a:ea typeface="Arial" panose="020B0604020202020204" pitchFamily="34" charset="0"/>
              </a:rPr>
              <a:t>**OPTIONAL** </a:t>
            </a:r>
          </a:p>
          <a:p>
            <a:pPr marL="0" indent="0">
              <a:lnSpc>
                <a:spcPct val="133000"/>
              </a:lnSpc>
              <a:buFont typeface="Arial" panose="020B0604020202020204" pitchFamily="34" charset="0"/>
              <a:buNone/>
            </a:pPr>
            <a:endParaRPr lang="en-CA" sz="900" b="1" dirty="0">
              <a:solidFill>
                <a:srgbClr val="333333"/>
              </a:solidFill>
              <a:effectLst/>
              <a:latin typeface="Overpass" panose="00000500000000000000" pitchFamily="2" charset="0"/>
              <a:ea typeface="Arial" panose="020B0604020202020204" pitchFamily="34" charset="0"/>
            </a:endParaRPr>
          </a:p>
          <a:p>
            <a:pPr marL="0" indent="0">
              <a:lnSpc>
                <a:spcPct val="133000"/>
              </a:lnSpc>
              <a:buFont typeface="Arial" panose="020B0604020202020204" pitchFamily="34" charset="0"/>
              <a:buNone/>
            </a:pPr>
            <a:r>
              <a:rPr lang="en-CA" sz="900" dirty="0">
                <a:solidFill>
                  <a:srgbClr val="333333"/>
                </a:solidFill>
                <a:effectLst/>
                <a:latin typeface="Overpass" panose="00000500000000000000" pitchFamily="2" charset="0"/>
                <a:ea typeface="Arial" panose="020B0604020202020204" pitchFamily="34" charset="0"/>
              </a:rPr>
              <a:t>if you don’t </a:t>
            </a:r>
            <a:r>
              <a:rPr lang="en-CA" sz="900" dirty="0" err="1">
                <a:solidFill>
                  <a:srgbClr val="333333"/>
                </a:solidFill>
                <a:effectLst/>
                <a:latin typeface="Overpass" panose="00000500000000000000" pitchFamily="2" charset="0"/>
                <a:ea typeface="Arial" panose="020B0604020202020204" pitchFamily="34" charset="0"/>
              </a:rPr>
              <a:t>wan’t</a:t>
            </a:r>
            <a:r>
              <a:rPr lang="en-CA" sz="900" dirty="0">
                <a:solidFill>
                  <a:srgbClr val="333333"/>
                </a:solidFill>
                <a:effectLst/>
                <a:latin typeface="Overpass" panose="00000500000000000000" pitchFamily="2" charset="0"/>
                <a:ea typeface="Arial" panose="020B0604020202020204" pitchFamily="34" charset="0"/>
              </a:rPr>
              <a:t> to show the video – you can use this simple slide and run through the steps yourself. (Note: the play on words, “check your pair” and using a pear. Quite clever, right?)</a:t>
            </a:r>
            <a:br>
              <a:rPr lang="en-CA" sz="900" dirty="0">
                <a:solidFill>
                  <a:srgbClr val="333333"/>
                </a:solidFill>
                <a:effectLst/>
                <a:latin typeface="Overpass" panose="00000500000000000000" pitchFamily="2" charset="0"/>
                <a:ea typeface="Arial" panose="020B0604020202020204" pitchFamily="34" charset="0"/>
              </a:rPr>
            </a:br>
            <a:br>
              <a:rPr lang="en-CA" sz="900" dirty="0">
                <a:solidFill>
                  <a:srgbClr val="333333"/>
                </a:solidFill>
                <a:effectLst/>
                <a:latin typeface="Overpass" panose="00000500000000000000" pitchFamily="2" charset="0"/>
                <a:ea typeface="Arial" panose="020B0604020202020204" pitchFamily="34" charset="0"/>
              </a:rPr>
            </a:br>
            <a:endParaRPr lang="en-CA" sz="900" dirty="0">
              <a:solidFill>
                <a:srgbClr val="333333"/>
              </a:solidFill>
              <a:effectLst/>
              <a:latin typeface="Overpass" panose="00000500000000000000" pitchFamily="2" charset="0"/>
              <a:ea typeface="Arial" panose="020B0604020202020204" pitchFamily="34" charset="0"/>
            </a:endParaRPr>
          </a:p>
          <a:p>
            <a:pPr marL="171450" indent="-171450">
              <a:lnSpc>
                <a:spcPct val="133000"/>
              </a:lnSpc>
              <a:buFont typeface="Arial" panose="020B0604020202020204" pitchFamily="34" charset="0"/>
              <a:buChar char="•"/>
            </a:pPr>
            <a:r>
              <a:rPr lang="en-CA" sz="900" dirty="0">
                <a:solidFill>
                  <a:srgbClr val="333333"/>
                </a:solidFill>
                <a:effectLst/>
                <a:latin typeface="Overpass" panose="00000500000000000000" pitchFamily="2" charset="0"/>
                <a:ea typeface="Arial" panose="020B0604020202020204" pitchFamily="34" charset="0"/>
              </a:rPr>
              <a:t>Here are the 3 simple steps:</a:t>
            </a:r>
          </a:p>
          <a:p>
            <a:pPr marL="171450" indent="-171450">
              <a:lnSpc>
                <a:spcPct val="133000"/>
              </a:lnSpc>
              <a:buFont typeface="Arial" panose="020B0604020202020204" pitchFamily="34" charset="0"/>
              <a:buChar char="•"/>
            </a:pPr>
            <a:r>
              <a:rPr lang="en-CA" sz="900" dirty="0">
                <a:solidFill>
                  <a:srgbClr val="333333"/>
                </a:solidFill>
                <a:effectLst/>
                <a:latin typeface="Overpass" panose="00000500000000000000" pitchFamily="2" charset="0"/>
                <a:ea typeface="Arial" panose="020B0604020202020204" pitchFamily="34" charset="0"/>
              </a:rPr>
              <a:t>1) Find a place to do the self-check. Movember recommends the shower as a great spot. </a:t>
            </a:r>
          </a:p>
          <a:p>
            <a:pPr marL="171450" indent="-171450">
              <a:lnSpc>
                <a:spcPct val="133000"/>
              </a:lnSpc>
              <a:buFont typeface="Arial" panose="020B0604020202020204" pitchFamily="34" charset="0"/>
              <a:buChar char="•"/>
            </a:pPr>
            <a:r>
              <a:rPr lang="en-CA" sz="900" dirty="0">
                <a:solidFill>
                  <a:srgbClr val="333333"/>
                </a:solidFill>
                <a:effectLst/>
                <a:latin typeface="Overpass" panose="00000500000000000000" pitchFamily="2" charset="0"/>
                <a:ea typeface="Arial" panose="020B0604020202020204" pitchFamily="34" charset="0"/>
              </a:rPr>
              <a:t>2) Then simply roll your testicle between your thumb and your index finger. It should feel round and smooth. Get to know what feels regular. </a:t>
            </a:r>
          </a:p>
          <a:p>
            <a:pPr marL="171450" indent="-171450">
              <a:lnSpc>
                <a:spcPct val="133000"/>
              </a:lnSpc>
              <a:buFont typeface="Arial" panose="020B0604020202020204" pitchFamily="34" charset="0"/>
              <a:buChar char="•"/>
            </a:pPr>
            <a:r>
              <a:rPr lang="en-CA" sz="900" dirty="0">
                <a:solidFill>
                  <a:srgbClr val="333333"/>
                </a:solidFill>
                <a:effectLst/>
                <a:latin typeface="Overpass" panose="00000500000000000000" pitchFamily="2" charset="0"/>
                <a:ea typeface="Arial" panose="020B0604020202020204" pitchFamily="34" charset="0"/>
              </a:rPr>
              <a:t>3) *Don’t choose favourites* make sure you repeat with the second testicle</a:t>
            </a:r>
          </a:p>
          <a:p>
            <a:pPr marL="171450" indent="-171450">
              <a:lnSpc>
                <a:spcPct val="133000"/>
              </a:lnSpc>
              <a:buFontTx/>
              <a:buChar char="-"/>
            </a:pPr>
            <a:r>
              <a:rPr lang="en-CA" sz="900" dirty="0">
                <a:solidFill>
                  <a:srgbClr val="333333"/>
                </a:solidFill>
                <a:effectLst/>
                <a:latin typeface="Overpass"/>
                <a:ea typeface="Arial" panose="020B0604020202020204" pitchFamily="34" charset="0"/>
              </a:rPr>
              <a:t>Get to know what feels regular. And </a:t>
            </a:r>
            <a:r>
              <a:rPr lang="en-CA" dirty="0">
                <a:solidFill>
                  <a:srgbClr val="333333"/>
                </a:solidFill>
                <a:latin typeface="Overpass"/>
                <a:ea typeface="Arial" panose="020B0604020202020204" pitchFamily="34" charset="0"/>
              </a:rPr>
              <a:t>if</a:t>
            </a:r>
            <a:r>
              <a:rPr lang="en-CA" sz="900" dirty="0">
                <a:solidFill>
                  <a:srgbClr val="333333"/>
                </a:solidFill>
                <a:effectLst/>
                <a:latin typeface="Overpass"/>
                <a:ea typeface="Arial" panose="020B0604020202020204" pitchFamily="34" charset="0"/>
              </a:rPr>
              <a:t> one day anything feels different (a lump, pain, the size, etc.) – take action and get it check out.</a:t>
            </a:r>
            <a:r>
              <a:rPr lang="en-CA" dirty="0">
                <a:solidFill>
                  <a:srgbClr val="333333"/>
                </a:solidFill>
                <a:latin typeface="Overpass"/>
                <a:ea typeface="Arial" panose="020B0604020202020204" pitchFamily="34" charset="0"/>
              </a:rPr>
              <a:t> </a:t>
            </a:r>
            <a:endParaRPr lang="en-CA" sz="900" dirty="0">
              <a:solidFill>
                <a:srgbClr val="333333"/>
              </a:solidFill>
              <a:effectLst/>
              <a:latin typeface="Overpass" panose="00000500000000000000" pitchFamily="2" charset="0"/>
              <a:ea typeface="Arial" panose="020B0604020202020204" pitchFamily="34" charset="0"/>
            </a:endParaRPr>
          </a:p>
          <a:p>
            <a:pPr marL="171450" indent="-171450">
              <a:lnSpc>
                <a:spcPct val="133000"/>
              </a:lnSpc>
              <a:buFontTx/>
              <a:buChar char="-"/>
            </a:pPr>
            <a:endParaRPr lang="en-CA" sz="900" dirty="0">
              <a:solidFill>
                <a:srgbClr val="333333"/>
              </a:solidFill>
              <a:effectLst/>
              <a:latin typeface="Overpass" panose="00000500000000000000" pitchFamily="2"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6</a:t>
            </a:fld>
            <a:endParaRPr lang="en-US" dirty="0"/>
          </a:p>
        </p:txBody>
      </p:sp>
    </p:spTree>
    <p:extLst>
      <p:ext uri="{BB962C8B-B14F-4D97-AF65-F5344CB8AC3E}">
        <p14:creationId xmlns:p14="http://schemas.microsoft.com/office/powerpoint/2010/main" val="4271980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As the video mentioned, if something doesn’t feel right head to the doctors. </a:t>
            </a:r>
            <a:br>
              <a:rPr lang="en-US" dirty="0"/>
            </a:br>
            <a:br>
              <a:rPr lang="en-US" dirty="0"/>
            </a:br>
            <a:r>
              <a:rPr lang="en-US" dirty="0"/>
              <a:t>Ray Clinger, a testicular cancer survivor, said this: </a:t>
            </a:r>
            <a:r>
              <a:rPr lang="en-US" i="1" dirty="0"/>
              <a:t>read quote</a:t>
            </a:r>
          </a:p>
          <a:p>
            <a:endParaRPr lang="en-US" i="1" dirty="0"/>
          </a:p>
          <a:p>
            <a:r>
              <a:rPr lang="en-US" i="0" dirty="0"/>
              <a:t>So, let’s all make sure we are checking, and telling our friends (brothers, partners, colleagues, etc.) to do the same!</a:t>
            </a:r>
          </a:p>
          <a:p>
            <a:endParaRPr lang="en-US" i="0" dirty="0"/>
          </a:p>
        </p:txBody>
      </p:sp>
      <p:sp>
        <p:nvSpPr>
          <p:cNvPr id="4" name="Slide Number Placeholder 3"/>
          <p:cNvSpPr>
            <a:spLocks noGrp="1"/>
          </p:cNvSpPr>
          <p:nvPr>
            <p:ph type="sldNum" sz="quarter" idx="5"/>
          </p:nvPr>
        </p:nvSpPr>
        <p:spPr/>
        <p:txBody>
          <a:bodyPr/>
          <a:lstStyle/>
          <a:p>
            <a:fld id="{1788D215-57D9-A84D-9118-28A9A2FA90B3}" type="slidenum">
              <a:rPr lang="en-US" smtClean="0"/>
              <a:t>7</a:t>
            </a:fld>
            <a:endParaRPr lang="en-US"/>
          </a:p>
        </p:txBody>
      </p:sp>
    </p:spTree>
    <p:extLst>
      <p:ext uri="{BB962C8B-B14F-4D97-AF65-F5344CB8AC3E}">
        <p14:creationId xmlns:p14="http://schemas.microsoft.com/office/powerpoint/2010/main" val="254710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3DE4DA2-64A1-4109-BA55-E879A8CED54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Pct val="100000"/>
              <a:buFontTx/>
              <a:buNone/>
              <a:tabLst/>
              <a:defRPr/>
            </a:pPr>
            <a:br>
              <a:rPr lang="en-US" dirty="0"/>
            </a:br>
            <a:r>
              <a:rPr lang="en-US" dirty="0"/>
              <a:t>Ok, we’re coming to the end of the slides now. </a:t>
            </a:r>
            <a:br>
              <a:rPr lang="en-US" dirty="0"/>
            </a:br>
            <a:br>
              <a:rPr lang="en-US" dirty="0"/>
            </a:br>
            <a:r>
              <a:rPr lang="en-US" dirty="0"/>
              <a:t>As we go through the month of April, her are 4 ways that you can take action:</a:t>
            </a:r>
            <a:endParaRPr lang="en-CA" dirty="0"/>
          </a:p>
        </p:txBody>
      </p:sp>
    </p:spTree>
    <p:extLst>
      <p:ext uri="{BB962C8B-B14F-4D97-AF65-F5344CB8AC3E}">
        <p14:creationId xmlns:p14="http://schemas.microsoft.com/office/powerpoint/2010/main" val="224759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42771" rtl="0" eaLnBrk="1" fontAlgn="auto" latinLnBrk="0" hangingPunct="1">
              <a:lnSpc>
                <a:spcPct val="100000"/>
              </a:lnSpc>
              <a:spcBef>
                <a:spcPts val="0"/>
              </a:spcBef>
              <a:spcAft>
                <a:spcPts val="0"/>
              </a:spcAft>
              <a:buClrTx/>
              <a:buSzTx/>
              <a:buFontTx/>
              <a:buNone/>
              <a:tabLst/>
              <a:defRPr/>
            </a:pPr>
            <a:endParaRPr lang="en-US" dirty="0"/>
          </a:p>
          <a:p>
            <a:pPr marL="0" marR="0" lvl="0" indent="0" algn="l" defTabSz="342771" rtl="0" eaLnBrk="1" fontAlgn="auto" latinLnBrk="0" hangingPunct="1">
              <a:lnSpc>
                <a:spcPct val="100000"/>
              </a:lnSpc>
              <a:spcBef>
                <a:spcPts val="0"/>
              </a:spcBef>
              <a:spcAft>
                <a:spcPts val="0"/>
              </a:spcAft>
              <a:buClrTx/>
              <a:buSzTx/>
              <a:buFontTx/>
              <a:buNone/>
              <a:tabLst/>
              <a:defRPr/>
            </a:pPr>
            <a:r>
              <a:rPr lang="en-US" b="0" i="0" dirty="0">
                <a:solidFill>
                  <a:srgbClr val="0D0D0D"/>
                </a:solidFill>
                <a:effectLst/>
                <a:latin typeface="Söhne"/>
              </a:rPr>
              <a:t>Finally, I’ll wrap up by saying, while Movember is renowned for spotlighting men's health in November, I hope this presentation serves as a powerful reminder that our health deserves attention and care every single day of the year.</a:t>
            </a:r>
          </a:p>
          <a:p>
            <a:pPr marL="0" marR="0" lvl="0" indent="0" algn="l" defTabSz="342771" rtl="0" eaLnBrk="1" fontAlgn="auto" latinLnBrk="0" hangingPunct="1">
              <a:lnSpc>
                <a:spcPct val="100000"/>
              </a:lnSpc>
              <a:spcBef>
                <a:spcPts val="0"/>
              </a:spcBef>
              <a:spcAft>
                <a:spcPts val="0"/>
              </a:spcAft>
              <a:buClrTx/>
              <a:buSzTx/>
              <a:buFontTx/>
              <a:buNone/>
              <a:tabLst/>
              <a:defRPr/>
            </a:pPr>
            <a:endParaRPr lang="en-US" dirty="0"/>
          </a:p>
          <a:p>
            <a:pPr marL="0" marR="0" lvl="0" indent="0" algn="l" defTabSz="342771" rtl="0" eaLnBrk="1" fontAlgn="auto" latinLnBrk="0" hangingPunct="1">
              <a:lnSpc>
                <a:spcPct val="100000"/>
              </a:lnSpc>
              <a:spcBef>
                <a:spcPts val="0"/>
              </a:spcBef>
              <a:spcAft>
                <a:spcPts val="0"/>
              </a:spcAft>
              <a:buClrTx/>
              <a:buSzTx/>
              <a:buFontTx/>
              <a:buNone/>
              <a:tabLst/>
              <a:defRPr/>
            </a:pPr>
            <a:r>
              <a:rPr lang="en-US" dirty="0"/>
              <a:t>Thank you everyone for </a:t>
            </a:r>
            <a:r>
              <a:rPr lang="en-US"/>
              <a:t>your attention!</a:t>
            </a:r>
            <a:endParaRPr lang="en-US" b="0" i="0" dirty="0">
              <a:solidFill>
                <a:srgbClr val="0D0D0D"/>
              </a:solidFill>
              <a:effectLst/>
              <a:latin typeface="Söhne"/>
            </a:endParaRPr>
          </a:p>
        </p:txBody>
      </p:sp>
      <p:sp>
        <p:nvSpPr>
          <p:cNvPr id="4" name="Slide Number Placeholder 3"/>
          <p:cNvSpPr>
            <a:spLocks noGrp="1"/>
          </p:cNvSpPr>
          <p:nvPr>
            <p:ph type="sldNum" sz="quarter" idx="5"/>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905352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36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39E990-8D58-2745-9E45-7EEF14C087C2}"/>
              </a:ext>
            </a:extLst>
          </p:cNvPr>
          <p:cNvSpPr/>
          <p:nvPr userDrawn="1"/>
        </p:nvSpPr>
        <p:spPr>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056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DB2C1-169F-364B-B3A1-B070A8DB9450}"/>
              </a:ext>
            </a:extLst>
          </p:cNvPr>
          <p:cNvSpPr/>
          <p:nvPr userDrawn="1"/>
        </p:nvSpPr>
        <p:spPr>
          <a:xfrm>
            <a:off x="0" y="0"/>
            <a:ext cx="9144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1172119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33FDC4-D636-3140-A14D-19903D20BECE}"/>
              </a:ext>
            </a:extLst>
          </p:cNvPr>
          <p:cNvSpPr/>
          <p:nvPr userDrawn="1"/>
        </p:nvSpPr>
        <p:spPr>
          <a:xfrm>
            <a:off x="0" y="1"/>
            <a:ext cx="9144000" cy="5143500"/>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26521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46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 Imag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07BF17-CC6F-4967-B4E9-E7626C07080B}"/>
              </a:ext>
            </a:extLst>
          </p:cNvPr>
          <p:cNvSpPr>
            <a:spLocks noGrp="1"/>
          </p:cNvSpPr>
          <p:nvPr>
            <p:ph type="title"/>
          </p:nvPr>
        </p:nvSpPr>
        <p:spPr/>
        <p:txBody>
          <a:bodyPr/>
          <a:lstStyle/>
          <a:p>
            <a:r>
              <a:rPr lang="en-US"/>
              <a:t>Click to edit Master title style</a:t>
            </a:r>
            <a:endParaRPr lang="en-CA"/>
          </a:p>
        </p:txBody>
      </p:sp>
      <p:sp>
        <p:nvSpPr>
          <p:cNvPr id="8" name="Picture Placeholder 7">
            <a:extLst>
              <a:ext uri="{FF2B5EF4-FFF2-40B4-BE49-F238E27FC236}">
                <a16:creationId xmlns:a16="http://schemas.microsoft.com/office/drawing/2014/main" id="{F66187E8-3995-4CA1-9DB8-A504EB4B29B7}"/>
              </a:ext>
              <a:ext uri="{C183D7F6-B498-43B3-948B-1728B52AA6E4}">
                <adec:decorative xmlns:adec="http://schemas.microsoft.com/office/drawing/2017/decorative" val="1"/>
              </a:ext>
            </a:extLst>
          </p:cNvPr>
          <p:cNvSpPr>
            <a:spLocks noGrp="1"/>
          </p:cNvSpPr>
          <p:nvPr>
            <p:ph type="pic" sz="quarter" idx="14" hasCustomPrompt="1"/>
          </p:nvPr>
        </p:nvSpPr>
        <p:spPr>
          <a:xfrm>
            <a:off x="2" y="0"/>
            <a:ext cx="9147175" cy="5143500"/>
          </a:xfrm>
        </p:spPr>
        <p:txBody>
          <a:bodyPr anchor="ctr" anchorCtr="1">
            <a:noAutofit/>
          </a:bodyPr>
          <a:lstStyle>
            <a:lvl1pPr>
              <a:defRPr sz="1350"/>
            </a:lvl1pPr>
          </a:lstStyle>
          <a:p>
            <a:r>
              <a:rPr lang="en-US"/>
              <a:t>Click icon to insert secondary photography</a:t>
            </a:r>
          </a:p>
        </p:txBody>
      </p:sp>
      <p:sp>
        <p:nvSpPr>
          <p:cNvPr id="7" name="Text Placeholder 7">
            <a:extLst>
              <a:ext uri="{FF2B5EF4-FFF2-40B4-BE49-F238E27FC236}">
                <a16:creationId xmlns:a16="http://schemas.microsoft.com/office/drawing/2014/main" id="{CFED2BD6-656C-4397-957D-566C1FE0CD9C}"/>
              </a:ext>
            </a:extLst>
          </p:cNvPr>
          <p:cNvSpPr>
            <a:spLocks noGrp="1"/>
          </p:cNvSpPr>
          <p:nvPr>
            <p:ph type="body" sz="quarter" idx="13" hasCustomPrompt="1"/>
          </p:nvPr>
        </p:nvSpPr>
        <p:spPr>
          <a:xfrm>
            <a:off x="171450" y="4320541"/>
            <a:ext cx="8778240" cy="197843"/>
          </a:xfrm>
        </p:spPr>
        <p:txBody>
          <a:bodyPr anchor="b" anchorCtr="0"/>
          <a:lstStyle>
            <a:lvl1pPr marL="107994" indent="-107994">
              <a:lnSpc>
                <a:spcPct val="100000"/>
              </a:lnSpc>
              <a:spcBef>
                <a:spcPts val="0"/>
              </a:spcBef>
              <a:spcAft>
                <a:spcPts val="0"/>
              </a:spcAft>
              <a:tabLst>
                <a:tab pos="107994" algn="l"/>
              </a:tabLst>
              <a:defRPr sz="825" b="0">
                <a:solidFill>
                  <a:schemeClr val="tx1"/>
                </a:solidFill>
                <a:latin typeface="Arial Narrow" panose="020B0606020202030204" pitchFamily="34" charset="0"/>
              </a:defRPr>
            </a:lvl1pPr>
          </a:lstStyle>
          <a:p>
            <a:pPr lvl="0"/>
            <a:r>
              <a:rPr lang="en-US"/>
              <a:t>Click to insert footnote</a:t>
            </a:r>
          </a:p>
        </p:txBody>
      </p:sp>
      <p:sp>
        <p:nvSpPr>
          <p:cNvPr id="6" name="Footer Placeholder 5">
            <a:extLst>
              <a:ext uri="{FF2B5EF4-FFF2-40B4-BE49-F238E27FC236}">
                <a16:creationId xmlns:a16="http://schemas.microsoft.com/office/drawing/2014/main" id="{C5201518-2762-4071-A5A3-0C4235BC2250}"/>
              </a:ext>
            </a:extLst>
          </p:cNvPr>
          <p:cNvSpPr>
            <a:spLocks noGrp="1"/>
          </p:cNvSpPr>
          <p:nvPr>
            <p:ph type="ftr" sz="quarter" idx="15"/>
          </p:nvPr>
        </p:nvSpPr>
        <p:spPr/>
        <p:txBody>
          <a:bodyPr/>
          <a:lstStyle/>
          <a:p>
            <a:r>
              <a:rPr lang="en-CA"/>
              <a:t>CONFIDENTIAL</a:t>
            </a:r>
          </a:p>
        </p:txBody>
      </p:sp>
      <p:sp>
        <p:nvSpPr>
          <p:cNvPr id="9" name="Slide Number Placeholder 8">
            <a:extLst>
              <a:ext uri="{FF2B5EF4-FFF2-40B4-BE49-F238E27FC236}">
                <a16:creationId xmlns:a16="http://schemas.microsoft.com/office/drawing/2014/main" id="{38D73837-DC0D-4E24-B0A9-7B107E0AB1C2}"/>
              </a:ext>
            </a:extLst>
          </p:cNvPr>
          <p:cNvSpPr>
            <a:spLocks noGrp="1"/>
          </p:cNvSpPr>
          <p:nvPr>
            <p:ph type="sldNum" sz="quarter" idx="16"/>
          </p:nvPr>
        </p:nvSpPr>
        <p:spPr/>
        <p:txBody>
          <a:bodyPr/>
          <a:lstStyle/>
          <a:p>
            <a:fld id="{2F1C8315-5073-42E3-885D-8F4D927C3138}" type="slidenum">
              <a:rPr lang="en-CA" smtClean="0"/>
              <a:pPr/>
              <a:t>‹#›</a:t>
            </a:fld>
            <a:endParaRPr lang="en-CA"/>
          </a:p>
        </p:txBody>
      </p:sp>
    </p:spTree>
    <p:extLst>
      <p:ext uri="{BB962C8B-B14F-4D97-AF65-F5344CB8AC3E}">
        <p14:creationId xmlns:p14="http://schemas.microsoft.com/office/powerpoint/2010/main" val="219940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0FB400C-C034-4A4D-B1FA-EE0A3C2B4784}"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1EA36-1438-8C42-B9EB-AF230C52B2C2}" type="slidenum">
              <a:rPr lang="en-US" smtClean="0"/>
              <a:t>‹#›</a:t>
            </a:fld>
            <a:endParaRPr lang="en-US"/>
          </a:p>
        </p:txBody>
      </p:sp>
    </p:spTree>
    <p:extLst>
      <p:ext uri="{BB962C8B-B14F-4D97-AF65-F5344CB8AC3E}">
        <p14:creationId xmlns:p14="http://schemas.microsoft.com/office/powerpoint/2010/main" val="4284153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Placeholder-Image">
    <p:spTree>
      <p:nvGrpSpPr>
        <p:cNvPr id="1" name=""/>
        <p:cNvGrpSpPr/>
        <p:nvPr/>
      </p:nvGrpSpPr>
      <p:grpSpPr>
        <a:xfrm>
          <a:off x="0" y="0"/>
          <a:ext cx="0" cy="0"/>
          <a:chOff x="0" y="0"/>
          <a:chExt cx="0" cy="0"/>
        </a:xfrm>
      </p:grpSpPr>
      <p:sp>
        <p:nvSpPr>
          <p:cNvPr id="12" name="Picture Placeholder 2"/>
          <p:cNvSpPr>
            <a:spLocks noGrp="1"/>
          </p:cNvSpPr>
          <p:nvPr>
            <p:ph type="pic" sz="quarter" idx="10"/>
          </p:nvPr>
        </p:nvSpPr>
        <p:spPr>
          <a:xfrm>
            <a:off x="0" y="0"/>
            <a:ext cx="4572000" cy="5143500"/>
          </a:xfrm>
          <a:solidFill>
            <a:schemeClr val="bg1">
              <a:lumMod val="95000"/>
            </a:schemeClr>
          </a:solidFill>
        </p:spPr>
        <p:txBody>
          <a:bodyPr>
            <a:normAutofit/>
          </a:bodyPr>
          <a:lstStyle>
            <a:lvl1pPr>
              <a:defRPr sz="853"/>
            </a:lvl1pPr>
          </a:lstStyle>
          <a:p>
            <a:endParaRPr lang="en-US" dirty="0"/>
          </a:p>
        </p:txBody>
      </p:sp>
    </p:spTree>
    <p:extLst>
      <p:ext uri="{BB962C8B-B14F-4D97-AF65-F5344CB8AC3E}">
        <p14:creationId xmlns:p14="http://schemas.microsoft.com/office/powerpoint/2010/main" val="41323255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0174770"/>
      </p:ext>
    </p:extLst>
  </p:cSld>
  <p:clrMap bg1="lt1" tx1="dk1" bg2="lt2" tx2="dk2" accent1="accent1" accent2="accent2" accent3="accent3" accent4="accent4" accent5="accent5" accent6="accent6" hlink="hlink" folHlink="folHlink"/>
  <p:sldLayoutIdLst>
    <p:sldLayoutId id="2147484038" r:id="rId1"/>
    <p:sldLayoutId id="2147484052" r:id="rId2"/>
    <p:sldLayoutId id="2147484053" r:id="rId3"/>
    <p:sldLayoutId id="2147484054" r:id="rId4"/>
    <p:sldLayoutId id="2147484059" r:id="rId5"/>
    <p:sldLayoutId id="2147484065" r:id="rId6"/>
    <p:sldLayoutId id="2147484066" r:id="rId7"/>
    <p:sldLayoutId id="2147484067" r:id="rId8"/>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4.xml"/><Relationship Id="rId18" Type="http://schemas.openxmlformats.org/officeDocument/2006/relationships/image" Target="../media/image170.png"/><Relationship Id="rId26" Type="http://schemas.openxmlformats.org/officeDocument/2006/relationships/image" Target="../media/image15.png"/><Relationship Id="rId3" Type="http://schemas.openxmlformats.org/officeDocument/2006/relationships/notesSlide" Target="../notesSlides/notesSlide4.xml"/><Relationship Id="rId21" Type="http://schemas.openxmlformats.org/officeDocument/2006/relationships/customXml" Target="../ink/ink8.xml"/><Relationship Id="rId12" Type="http://schemas.openxmlformats.org/officeDocument/2006/relationships/image" Target="../media/image10.png"/><Relationship Id="rId17" Type="http://schemas.openxmlformats.org/officeDocument/2006/relationships/customXml" Target="../ink/ink6.xml"/><Relationship Id="rId25" Type="http://schemas.openxmlformats.org/officeDocument/2006/relationships/customXml" Target="../ink/ink10.xml"/><Relationship Id="rId2" Type="http://schemas.openxmlformats.org/officeDocument/2006/relationships/slideLayout" Target="../slideLayouts/slideLayout2.xml"/><Relationship Id="rId16" Type="http://schemas.openxmlformats.org/officeDocument/2006/relationships/image" Target="../media/image16.png"/><Relationship Id="rId20" Type="http://schemas.openxmlformats.org/officeDocument/2006/relationships/image" Target="../media/image12.png"/><Relationship Id="rId29" Type="http://schemas.openxmlformats.org/officeDocument/2006/relationships/customXml" Target="../ink/ink12.xml"/><Relationship Id="rId1" Type="http://schemas.openxmlformats.org/officeDocument/2006/relationships/tags" Target="../tags/tag5.xml"/><Relationship Id="rId6" Type="http://schemas.openxmlformats.org/officeDocument/2006/relationships/customXml" Target="../ink/ink1.xml"/><Relationship Id="rId11" Type="http://schemas.openxmlformats.org/officeDocument/2006/relationships/customXml" Target="../ink/ink3.xml"/><Relationship Id="rId24"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customXml" Target="../ink/ink5.xml"/><Relationship Id="rId23" Type="http://schemas.openxmlformats.org/officeDocument/2006/relationships/customXml" Target="../ink/ink9.xml"/><Relationship Id="rId28" Type="http://schemas.openxmlformats.org/officeDocument/2006/relationships/image" Target="../media/image17.png"/><Relationship Id="rId10" Type="http://schemas.openxmlformats.org/officeDocument/2006/relationships/image" Target="../media/image9.png"/><Relationship Id="rId19" Type="http://schemas.openxmlformats.org/officeDocument/2006/relationships/customXml" Target="../ink/ink7.xml"/><Relationship Id="rId4" Type="http://schemas.openxmlformats.org/officeDocument/2006/relationships/image" Target="../media/image7.jpeg"/><Relationship Id="rId9" Type="http://schemas.openxmlformats.org/officeDocument/2006/relationships/customXml" Target="../ink/ink2.xml"/><Relationship Id="rId14" Type="http://schemas.openxmlformats.org/officeDocument/2006/relationships/image" Target="../media/image11.png"/><Relationship Id="rId22" Type="http://schemas.openxmlformats.org/officeDocument/2006/relationships/image" Target="../media/image13.png"/><Relationship Id="rId27" Type="http://schemas.openxmlformats.org/officeDocument/2006/relationships/customXml" Target="../ink/ink11.xml"/><Relationship Id="rId30"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17.xml"/><Relationship Id="rId18" Type="http://schemas.openxmlformats.org/officeDocument/2006/relationships/customXml" Target="../ink/ink19.xml"/><Relationship Id="rId26" Type="http://schemas.openxmlformats.org/officeDocument/2006/relationships/customXml" Target="../ink/ink23.xml"/><Relationship Id="rId3" Type="http://schemas.openxmlformats.org/officeDocument/2006/relationships/notesSlide" Target="../notesSlides/notesSlide7.xml"/><Relationship Id="rId21" Type="http://schemas.openxmlformats.org/officeDocument/2006/relationships/image" Target="../media/image13.png"/><Relationship Id="rId7" Type="http://schemas.openxmlformats.org/officeDocument/2006/relationships/customXml" Target="../ink/ink14.xml"/><Relationship Id="rId12" Type="http://schemas.openxmlformats.org/officeDocument/2006/relationships/image" Target="../media/image11.png"/><Relationship Id="rId17" Type="http://schemas.openxmlformats.org/officeDocument/2006/relationships/image" Target="../media/image170.png"/><Relationship Id="rId25" Type="http://schemas.openxmlformats.org/officeDocument/2006/relationships/image" Target="../media/image15.png"/><Relationship Id="rId2" Type="http://schemas.openxmlformats.org/officeDocument/2006/relationships/slideLayout" Target="../slideLayouts/slideLayout2.xml"/><Relationship Id="rId16" Type="http://schemas.openxmlformats.org/officeDocument/2006/relationships/customXml" Target="../ink/ink18.xml"/><Relationship Id="rId20" Type="http://schemas.openxmlformats.org/officeDocument/2006/relationships/customXml" Target="../ink/ink20.xml"/><Relationship Id="rId29" Type="http://schemas.openxmlformats.org/officeDocument/2006/relationships/image" Target="../media/image18.png"/><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customXml" Target="../ink/ink16.xml"/><Relationship Id="rId24" Type="http://schemas.openxmlformats.org/officeDocument/2006/relationships/customXml" Target="../ink/ink22.xml"/><Relationship Id="rId5" Type="http://schemas.openxmlformats.org/officeDocument/2006/relationships/customXml" Target="../ink/ink13.xml"/><Relationship Id="rId15" Type="http://schemas.openxmlformats.org/officeDocument/2006/relationships/image" Target="../media/image16.png"/><Relationship Id="rId23" Type="http://schemas.openxmlformats.org/officeDocument/2006/relationships/image" Target="../media/image14.png"/><Relationship Id="rId28" Type="http://schemas.openxmlformats.org/officeDocument/2006/relationships/customXml" Target="../ink/ink24.xml"/><Relationship Id="rId10" Type="http://schemas.openxmlformats.org/officeDocument/2006/relationships/image" Target="../media/image10.png"/><Relationship Id="rId19" Type="http://schemas.openxmlformats.org/officeDocument/2006/relationships/image" Target="../media/image12.png"/><Relationship Id="rId4" Type="http://schemas.openxmlformats.org/officeDocument/2006/relationships/image" Target="../media/image8.jpeg"/><Relationship Id="rId9" Type="http://schemas.openxmlformats.org/officeDocument/2006/relationships/customXml" Target="../ink/ink15.xml"/><Relationship Id="rId22" Type="http://schemas.openxmlformats.org/officeDocument/2006/relationships/customXml" Target="../ink/ink21.xml"/><Relationship Id="rId27" Type="http://schemas.openxmlformats.org/officeDocument/2006/relationships/image" Target="../media/image17.png"/><Relationship Id="rId30"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notesSlide" Target="../notesSlides/notesSlide8.xml"/><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hyperlink" Target="https://nutsandbolts.movember.com/testicular-cancer-facts/" TargetMode="External"/><Relationship Id="rId10" Type="http://schemas.openxmlformats.org/officeDocument/2006/relationships/image" Target="../media/image26.png"/><Relationship Id="rId4" Type="http://schemas.openxmlformats.org/officeDocument/2006/relationships/hyperlink" Target="https://ca.movember.com/men-s-health/testicular-cancer" TargetMode="External"/><Relationship Id="rId9"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 Id="rId5" Type="http://schemas.openxmlformats.org/officeDocument/2006/relationships/hyperlink" Target="http://movember.com/knowthynuts" TargetMode="Externa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B17EA74-AE44-AF30-1E44-0E0C85CBA3E6}"/>
              </a:ext>
            </a:extLst>
          </p:cNvPr>
          <p:cNvSpPr/>
          <p:nvPr/>
        </p:nvSpPr>
        <p:spPr>
          <a:xfrm>
            <a:off x="1" y="0"/>
            <a:ext cx="4344560" cy="5143500"/>
          </a:xfrm>
          <a:prstGeom prst="rect">
            <a:avLst/>
          </a:prstGeom>
          <a:gradFill>
            <a:gsLst>
              <a:gs pos="0">
                <a:srgbClr val="FF9202"/>
              </a:gs>
              <a:gs pos="100000">
                <a:srgbClr val="F3B00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8" name="Rectangle 7">
            <a:extLst>
              <a:ext uri="{FF2B5EF4-FFF2-40B4-BE49-F238E27FC236}">
                <a16:creationId xmlns:a16="http://schemas.microsoft.com/office/drawing/2014/main" id="{FB2B7378-9F9A-4ECB-9C67-BE83662DA926}"/>
              </a:ext>
            </a:extLst>
          </p:cNvPr>
          <p:cNvSpPr/>
          <p:nvPr/>
        </p:nvSpPr>
        <p:spPr>
          <a:xfrm>
            <a:off x="16204564" y="4340657"/>
            <a:ext cx="441483" cy="3206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716"/>
          </a:p>
        </p:txBody>
      </p:sp>
      <p:sp>
        <p:nvSpPr>
          <p:cNvPr id="2" name="AutoShape 2" descr="Image from iOS">
            <a:extLst>
              <a:ext uri="{FF2B5EF4-FFF2-40B4-BE49-F238E27FC236}">
                <a16:creationId xmlns:a16="http://schemas.microsoft.com/office/drawing/2014/main" id="{574FA94F-23F5-2B28-A03E-8009C35C61B6}"/>
              </a:ext>
            </a:extLst>
          </p:cNvPr>
          <p:cNvSpPr>
            <a:spLocks noChangeAspect="1" noChangeArrowheads="1"/>
          </p:cNvSpPr>
          <p:nvPr/>
        </p:nvSpPr>
        <p:spPr bwMode="auto">
          <a:xfrm>
            <a:off x="12911218" y="2447925"/>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en-CA" sz="1716"/>
          </a:p>
        </p:txBody>
      </p:sp>
      <p:sp>
        <p:nvSpPr>
          <p:cNvPr id="3" name="TextBox 2">
            <a:extLst>
              <a:ext uri="{FF2B5EF4-FFF2-40B4-BE49-F238E27FC236}">
                <a16:creationId xmlns:a16="http://schemas.microsoft.com/office/drawing/2014/main" id="{133A2171-6E68-5020-4966-E4FE0E7B3B00}"/>
              </a:ext>
            </a:extLst>
          </p:cNvPr>
          <p:cNvSpPr txBox="1"/>
          <p:nvPr/>
        </p:nvSpPr>
        <p:spPr>
          <a:xfrm>
            <a:off x="272450" y="419447"/>
            <a:ext cx="2976161" cy="1213217"/>
          </a:xfrm>
          <a:prstGeom prst="rect">
            <a:avLst/>
          </a:prstGeom>
          <a:noFill/>
        </p:spPr>
        <p:txBody>
          <a:bodyPr wrap="square" rtlCol="0" anchor="b">
            <a:spAutoFit/>
          </a:bodyPr>
          <a:lstStyle/>
          <a:p>
            <a:pPr>
              <a:lnSpc>
                <a:spcPct val="80000"/>
              </a:lnSpc>
            </a:pPr>
            <a:r>
              <a:rPr lang="en-GB" sz="4500" b="1" dirty="0">
                <a:latin typeface="Anton" pitchFamily="2" charset="77"/>
              </a:rPr>
              <a:t>INSTRUCTION GUIDE </a:t>
            </a:r>
          </a:p>
        </p:txBody>
      </p:sp>
      <p:sp>
        <p:nvSpPr>
          <p:cNvPr id="11" name="TextBox 10">
            <a:extLst>
              <a:ext uri="{FF2B5EF4-FFF2-40B4-BE49-F238E27FC236}">
                <a16:creationId xmlns:a16="http://schemas.microsoft.com/office/drawing/2014/main" id="{43B49106-5632-21C2-6EDC-8E3A8E65247C}"/>
              </a:ext>
            </a:extLst>
          </p:cNvPr>
          <p:cNvSpPr txBox="1"/>
          <p:nvPr/>
        </p:nvSpPr>
        <p:spPr>
          <a:xfrm>
            <a:off x="4653470" y="419447"/>
            <a:ext cx="1842245" cy="4006033"/>
          </a:xfrm>
          <a:prstGeom prst="rect">
            <a:avLst/>
          </a:prstGeom>
          <a:noFill/>
        </p:spPr>
        <p:txBody>
          <a:bodyPr wrap="square" lIns="68580" tIns="34290" rIns="68580" bIns="34290" numCol="1" anchor="t">
            <a:spAutoFit/>
          </a:bodyPr>
          <a:lstStyle/>
          <a:p>
            <a:pPr algn="l"/>
            <a:r>
              <a:rPr lang="en-CA" sz="900" b="0" i="0" u="none" strike="noStrike" baseline="0" dirty="0">
                <a:latin typeface="Overpass" panose="00000500000000000000" pitchFamily="2" charset="0"/>
              </a:rPr>
              <a:t>Dear Mo Legend,</a:t>
            </a:r>
          </a:p>
          <a:p>
            <a:pPr algn="l"/>
            <a:endParaRPr lang="en-CA" sz="900" b="0" i="0" u="none" strike="noStrike" baseline="0" dirty="0">
              <a:latin typeface="Overpass" panose="00000500000000000000" pitchFamily="2" charset="0"/>
            </a:endParaRPr>
          </a:p>
          <a:p>
            <a:pPr algn="l"/>
            <a:r>
              <a:rPr lang="en-US" sz="900" b="0" i="0" u="none" strike="noStrike" baseline="0" dirty="0">
                <a:latin typeface="Overpass" panose="00000500000000000000" pitchFamily="2" charset="0"/>
              </a:rPr>
              <a:t>April is </a:t>
            </a:r>
            <a:r>
              <a:rPr lang="en-US" sz="900" b="1" i="0" u="none" strike="noStrike" baseline="0" dirty="0">
                <a:latin typeface="Overpass" panose="00000500000000000000" pitchFamily="2" charset="0"/>
              </a:rPr>
              <a:t>Testicular Cancer Awareness Month (TCAM)</a:t>
            </a:r>
            <a:r>
              <a:rPr lang="en-US" sz="900" b="0" i="0" u="none" strike="noStrike" baseline="0" dirty="0">
                <a:latin typeface="Overpass" panose="00000500000000000000" pitchFamily="2" charset="0"/>
              </a:rPr>
              <a:t>. </a:t>
            </a:r>
            <a:br>
              <a:rPr lang="en-US" sz="900" b="0" i="0" u="none" strike="noStrike" baseline="0" dirty="0">
                <a:latin typeface="Overpass" panose="00000500000000000000" pitchFamily="2" charset="0"/>
              </a:rPr>
            </a:br>
            <a:endParaRPr lang="en-US" sz="900" b="0" i="0" u="none" strike="noStrike" baseline="0" dirty="0">
              <a:latin typeface="Overpass" panose="00000500000000000000" pitchFamily="2" charset="0"/>
            </a:endParaRPr>
          </a:p>
          <a:p>
            <a:pPr algn="l"/>
            <a:r>
              <a:rPr lang="en-US" sz="900" b="0" i="0" u="none" strike="noStrike" baseline="0" dirty="0">
                <a:latin typeface="Overpass" panose="00000500000000000000" pitchFamily="2" charset="0"/>
              </a:rPr>
              <a:t>It’s an important Mo-</a:t>
            </a:r>
            <a:r>
              <a:rPr lang="en-US" sz="900" b="0" i="0" u="none" strike="noStrike" baseline="0" dirty="0" err="1">
                <a:latin typeface="Overpass" panose="00000500000000000000" pitchFamily="2" charset="0"/>
              </a:rPr>
              <a:t>ment</a:t>
            </a:r>
            <a:r>
              <a:rPr lang="en-US" sz="900" b="0" i="0" u="none" strike="noStrike" baseline="0" dirty="0">
                <a:latin typeface="Overpass" panose="00000500000000000000" pitchFamily="2" charset="0"/>
              </a:rPr>
              <a:t> to raise awareness around the </a:t>
            </a:r>
            <a:r>
              <a:rPr lang="en-US" sz="900" b="1" i="0" u="none" strike="noStrike" baseline="0" dirty="0">
                <a:latin typeface="Overpass" panose="00000500000000000000" pitchFamily="2" charset="0"/>
              </a:rPr>
              <a:t>#1 most commonly diagnosed cancer in young men </a:t>
            </a:r>
            <a:r>
              <a:rPr lang="en-US" sz="900" b="0" i="0" u="none" strike="noStrike" baseline="0" dirty="0">
                <a:latin typeface="Overpass" panose="00000500000000000000" pitchFamily="2" charset="0"/>
              </a:rPr>
              <a:t>and to make sure guys know the importance of checking their nuts regularly, along with how to </a:t>
            </a:r>
            <a:r>
              <a:rPr lang="en-CA" sz="900" b="0" i="0" u="none" strike="noStrike" baseline="0" dirty="0">
                <a:latin typeface="Overpass" panose="00000500000000000000" pitchFamily="2" charset="0"/>
              </a:rPr>
              <a:t>do it!</a:t>
            </a:r>
          </a:p>
          <a:p>
            <a:pPr algn="l"/>
            <a:endParaRPr lang="en-CA" sz="900" dirty="0">
              <a:latin typeface="Overpass" panose="00000500000000000000" pitchFamily="2" charset="0"/>
            </a:endParaRPr>
          </a:p>
          <a:p>
            <a:pPr algn="l"/>
            <a:r>
              <a:rPr lang="en-CA" sz="900" b="0" i="0" u="none" strike="noStrike" baseline="0" dirty="0">
                <a:latin typeface="Overpass" panose="00000500000000000000" pitchFamily="2" charset="0"/>
              </a:rPr>
              <a:t>We couldn’t change the face of men’s health without you. </a:t>
            </a:r>
          </a:p>
          <a:p>
            <a:pPr>
              <a:lnSpc>
                <a:spcPct val="107000"/>
              </a:lnSpc>
              <a:spcAft>
                <a:spcPts val="675"/>
              </a:spcAft>
            </a:pPr>
            <a:endParaRPr lang="en-CA" sz="900" spc="-11" dirty="0">
              <a:solidFill>
                <a:srgbClr val="111111"/>
              </a:solidFill>
              <a:latin typeface="Overpass"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675"/>
              </a:spcAft>
            </a:pPr>
            <a:r>
              <a:rPr lang="en-CA" sz="900" spc="-11" dirty="0">
                <a:solidFill>
                  <a:srgbClr val="111111"/>
                </a:solidFill>
                <a:latin typeface="Overpass" panose="00000500000000000000" pitchFamily="2" charset="0"/>
                <a:ea typeface="Times New Roman" panose="02020603050405020304" pitchFamily="18" charset="0"/>
                <a:cs typeface="Times New Roman" panose="02020603050405020304" pitchFamily="18" charset="0"/>
              </a:rPr>
              <a:t>Thanks for leading the hairy charge! </a:t>
            </a:r>
            <a:endParaRPr lang="en-CA" sz="825" spc="-11" dirty="0">
              <a:solidFill>
                <a:srgbClr val="111111"/>
              </a:solidFill>
              <a:latin typeface="Overpass ExtraBold" pitchFamily="2" charset="77"/>
              <a:ea typeface="Times New Roman" panose="02020603050405020304" pitchFamily="18" charset="0"/>
              <a:cs typeface="Times New Roman" panose="02020603050405020304" pitchFamily="18" charset="0"/>
            </a:endParaRPr>
          </a:p>
          <a:p>
            <a:pPr>
              <a:lnSpc>
                <a:spcPct val="107000"/>
              </a:lnSpc>
              <a:spcAft>
                <a:spcPts val="675"/>
              </a:spcAft>
            </a:pPr>
            <a:endParaRPr lang="en-CA" sz="825" b="1" spc="-11" dirty="0">
              <a:solidFill>
                <a:srgbClr val="111111"/>
              </a:solidFill>
              <a:latin typeface="Overpass ExtraBold" pitchFamily="2" charset="77"/>
              <a:ea typeface="Times New Roman" panose="02020603050405020304" pitchFamily="18" charset="0"/>
              <a:cs typeface="Times New Roman" panose="02020603050405020304" pitchFamily="18" charset="0"/>
            </a:endParaRPr>
          </a:p>
          <a:p>
            <a:pPr>
              <a:lnSpc>
                <a:spcPct val="107000"/>
              </a:lnSpc>
              <a:spcAft>
                <a:spcPts val="675"/>
              </a:spcAft>
            </a:pPr>
            <a:r>
              <a:rPr lang="en-CA" sz="825" b="1" spc="-11" dirty="0">
                <a:solidFill>
                  <a:srgbClr val="111111"/>
                </a:solidFill>
                <a:latin typeface="Overpass ExtraBold" pitchFamily="2" charset="77"/>
                <a:ea typeface="Times New Roman" panose="02020603050405020304" pitchFamily="18" charset="0"/>
                <a:cs typeface="Times New Roman" panose="02020603050405020304" pitchFamily="18" charset="0"/>
              </a:rPr>
              <a:t> </a:t>
            </a:r>
          </a:p>
          <a:p>
            <a:pPr>
              <a:lnSpc>
                <a:spcPct val="107000"/>
              </a:lnSpc>
              <a:spcAft>
                <a:spcPts val="675"/>
              </a:spcAft>
            </a:pPr>
            <a:endParaRPr lang="en-CA" sz="825" b="1" spc="-11" dirty="0">
              <a:solidFill>
                <a:srgbClr val="111111"/>
              </a:solidFill>
              <a:latin typeface="Overpass ExtraBold" pitchFamily="2" charset="77"/>
              <a:cs typeface="Times New Roman" panose="02020603050405020304" pitchFamily="18" charset="0"/>
            </a:endParaRPr>
          </a:p>
          <a:p>
            <a:pPr>
              <a:lnSpc>
                <a:spcPct val="107000"/>
              </a:lnSpc>
              <a:spcAft>
                <a:spcPts val="225"/>
              </a:spcAft>
            </a:pPr>
            <a:endParaRPr lang="en-US" sz="750" dirty="0">
              <a:latin typeface="Overpass Light" panose="00000400000000000000" pitchFamily="2" charset="0"/>
            </a:endParaRPr>
          </a:p>
          <a:p>
            <a:pPr>
              <a:lnSpc>
                <a:spcPct val="107000"/>
              </a:lnSpc>
              <a:spcAft>
                <a:spcPts val="225"/>
              </a:spcAft>
            </a:pPr>
            <a:endParaRPr lang="en-US" sz="750" dirty="0">
              <a:latin typeface="Overpass Light" panose="00000400000000000000" pitchFamily="2" charset="0"/>
            </a:endParaRPr>
          </a:p>
          <a:p>
            <a:pPr>
              <a:lnSpc>
                <a:spcPct val="107000"/>
              </a:lnSpc>
              <a:spcAft>
                <a:spcPts val="225"/>
              </a:spcAft>
            </a:pPr>
            <a:endParaRPr lang="en-US" sz="750" dirty="0">
              <a:latin typeface="Overpass Light" panose="00000400000000000000" pitchFamily="2" charset="0"/>
            </a:endParaRPr>
          </a:p>
        </p:txBody>
      </p:sp>
      <p:sp>
        <p:nvSpPr>
          <p:cNvPr id="13" name="TextBox 12">
            <a:extLst>
              <a:ext uri="{FF2B5EF4-FFF2-40B4-BE49-F238E27FC236}">
                <a16:creationId xmlns:a16="http://schemas.microsoft.com/office/drawing/2014/main" id="{FAE6BFAD-CB29-DAB9-1A31-BA8FFE8A1D08}"/>
              </a:ext>
            </a:extLst>
          </p:cNvPr>
          <p:cNvSpPr txBox="1"/>
          <p:nvPr/>
        </p:nvSpPr>
        <p:spPr>
          <a:xfrm>
            <a:off x="6804624" y="419447"/>
            <a:ext cx="1842244" cy="3209661"/>
          </a:xfrm>
          <a:prstGeom prst="rect">
            <a:avLst/>
          </a:prstGeom>
          <a:solidFill>
            <a:schemeClr val="accent4">
              <a:lumMod val="20000"/>
              <a:lumOff val="80000"/>
            </a:schemeClr>
          </a:solidFill>
        </p:spPr>
        <p:txBody>
          <a:bodyPr wrap="square" lIns="68580" tIns="34290" rIns="68580" bIns="34290" anchor="t">
            <a:spAutoFit/>
          </a:bodyPr>
          <a:lstStyle/>
          <a:p>
            <a:pPr>
              <a:lnSpc>
                <a:spcPts val="975"/>
              </a:lnSpc>
              <a:spcAft>
                <a:spcPts val="225"/>
              </a:spcAft>
            </a:pPr>
            <a:r>
              <a:rPr lang="en-CA" sz="900" b="1" u="sng" spc="-12" dirty="0">
                <a:solidFill>
                  <a:srgbClr val="111111"/>
                </a:solidFill>
                <a:latin typeface="Overpass" panose="00000500000000000000" pitchFamily="2" charset="0"/>
                <a:ea typeface="Times New Roman" panose="02020603050405020304" pitchFamily="18" charset="0"/>
                <a:cs typeface="Times New Roman"/>
              </a:rPr>
              <a:t>HOW CAN YOU HELP?</a:t>
            </a:r>
          </a:p>
          <a:p>
            <a:pPr>
              <a:lnSpc>
                <a:spcPts val="975"/>
              </a:lnSpc>
              <a:spcAft>
                <a:spcPts val="225"/>
              </a:spcAft>
            </a:pPr>
            <a:endParaRPr lang="en-US" sz="900" b="1" i="0" u="none" strike="noStrike" baseline="0" dirty="0">
              <a:latin typeface="Overpass" panose="00000500000000000000" pitchFamily="2" charset="0"/>
            </a:endParaRPr>
          </a:p>
          <a:p>
            <a:pPr>
              <a:lnSpc>
                <a:spcPts val="975"/>
              </a:lnSpc>
              <a:spcAft>
                <a:spcPts val="225"/>
              </a:spcAft>
            </a:pPr>
            <a:r>
              <a:rPr lang="en-US" sz="900" i="0" u="none" strike="noStrike" baseline="0" dirty="0">
                <a:latin typeface="Overpass" panose="00000500000000000000" pitchFamily="2" charset="0"/>
              </a:rPr>
              <a:t>We've put together these slides (and speaking notes) to help you spread the word. </a:t>
            </a:r>
          </a:p>
          <a:p>
            <a:pPr>
              <a:lnSpc>
                <a:spcPts val="975"/>
              </a:lnSpc>
              <a:spcAft>
                <a:spcPts val="225"/>
              </a:spcAft>
            </a:pPr>
            <a:r>
              <a:rPr lang="en-CA" sz="900" b="1" spc="-12" dirty="0">
                <a:solidFill>
                  <a:srgbClr val="111111"/>
                </a:solidFill>
                <a:latin typeface="Overpass" panose="00000500000000000000" pitchFamily="2" charset="0"/>
                <a:ea typeface="Times New Roman" panose="02020603050405020304" pitchFamily="18" charset="0"/>
                <a:cs typeface="Times New Roman"/>
              </a:rPr>
              <a:t> ​</a:t>
            </a:r>
            <a:endParaRPr lang="en-CA" sz="900" spc="-12" dirty="0">
              <a:solidFill>
                <a:srgbClr val="111111"/>
              </a:solidFill>
              <a:latin typeface="Overpass" panose="00000500000000000000" pitchFamily="2" charset="0"/>
              <a:ea typeface="Times New Roman" panose="02020603050405020304" pitchFamily="18" charset="0"/>
              <a:cs typeface="Times New Roman"/>
            </a:endParaRPr>
          </a:p>
          <a:p>
            <a:pPr>
              <a:lnSpc>
                <a:spcPts val="975"/>
              </a:lnSpc>
              <a:spcAft>
                <a:spcPts val="450"/>
              </a:spcAft>
            </a:pPr>
            <a:r>
              <a:rPr lang="en-CA" sz="900" spc="-12" dirty="0">
                <a:solidFill>
                  <a:srgbClr val="111111"/>
                </a:solidFill>
                <a:latin typeface="Overpass" panose="00000500000000000000" pitchFamily="2" charset="0"/>
                <a:ea typeface="Times New Roman" panose="02020603050405020304" pitchFamily="18" charset="0"/>
                <a:cs typeface="Times New Roman"/>
              </a:rPr>
              <a:t>Ask your boss to speak for  </a:t>
            </a:r>
            <a:br>
              <a:rPr lang="en-CA" sz="900" spc="-12" dirty="0">
                <a:solidFill>
                  <a:srgbClr val="111111"/>
                </a:solidFill>
                <a:latin typeface="Overpass" panose="00000500000000000000" pitchFamily="2" charset="0"/>
                <a:ea typeface="Times New Roman" panose="02020603050405020304" pitchFamily="18" charset="0"/>
                <a:cs typeface="Times New Roman"/>
              </a:rPr>
            </a:br>
            <a:r>
              <a:rPr lang="en-CA" sz="900" b="1" spc="-12" dirty="0">
                <a:solidFill>
                  <a:srgbClr val="111111"/>
                </a:solidFill>
                <a:latin typeface="Overpass" panose="00000500000000000000" pitchFamily="2" charset="0"/>
                <a:ea typeface="Times New Roman" panose="02020603050405020304" pitchFamily="18" charset="0"/>
                <a:cs typeface="Times New Roman"/>
              </a:rPr>
              <a:t>5 minutes </a:t>
            </a:r>
            <a:r>
              <a:rPr lang="en-CA" sz="900" spc="-12" dirty="0">
                <a:solidFill>
                  <a:srgbClr val="111111"/>
                </a:solidFill>
                <a:latin typeface="Overpass" panose="00000500000000000000" pitchFamily="2" charset="0"/>
                <a:ea typeface="Times New Roman" panose="02020603050405020304" pitchFamily="18" charset="0"/>
                <a:cs typeface="Times New Roman"/>
              </a:rPr>
              <a:t>before your next team meeting or company get together.</a:t>
            </a:r>
            <a:br>
              <a:rPr lang="en-CA" sz="900" spc="-12" dirty="0">
                <a:solidFill>
                  <a:srgbClr val="111111"/>
                </a:solidFill>
                <a:latin typeface="Overpass" panose="00000500000000000000" pitchFamily="2" charset="0"/>
                <a:ea typeface="Times New Roman" panose="02020603050405020304" pitchFamily="18" charset="0"/>
                <a:cs typeface="Times New Roman"/>
              </a:rPr>
            </a:br>
            <a:endParaRPr lang="en-CA" sz="900" spc="-12" dirty="0">
              <a:solidFill>
                <a:srgbClr val="111111"/>
              </a:solidFill>
              <a:latin typeface="Overpass" panose="00000500000000000000" pitchFamily="2" charset="0"/>
              <a:ea typeface="Times New Roman" panose="02020603050405020304" pitchFamily="18" charset="0"/>
              <a:cs typeface="Times New Roman"/>
            </a:endParaRPr>
          </a:p>
          <a:p>
            <a:pPr>
              <a:lnSpc>
                <a:spcPts val="975"/>
              </a:lnSpc>
              <a:spcAft>
                <a:spcPts val="450"/>
              </a:spcAft>
            </a:pPr>
            <a:r>
              <a:rPr lang="en-CA" sz="900" spc="-12" dirty="0">
                <a:solidFill>
                  <a:srgbClr val="111111"/>
                </a:solidFill>
                <a:latin typeface="Overpass" panose="00000500000000000000" pitchFamily="2" charset="0"/>
                <a:ea typeface="Times New Roman" panose="02020603050405020304" pitchFamily="18" charset="0"/>
                <a:cs typeface="Times New Roman"/>
              </a:rPr>
              <a:t>Inside you’ll find:</a:t>
            </a:r>
          </a:p>
          <a:p>
            <a:pPr marL="171450" indent="-171450">
              <a:lnSpc>
                <a:spcPts val="975"/>
              </a:lnSpc>
              <a:spcAft>
                <a:spcPts val="450"/>
              </a:spcAft>
              <a:buFont typeface="Arial" panose="020B0604020202020204" pitchFamily="34" charset="0"/>
              <a:buChar char="•"/>
            </a:pPr>
            <a:r>
              <a:rPr lang="en-CA" sz="900" spc="-16" dirty="0">
                <a:solidFill>
                  <a:srgbClr val="111111"/>
                </a:solidFill>
                <a:latin typeface="Overpass" panose="00000500000000000000" pitchFamily="2" charset="0"/>
                <a:ea typeface="Times New Roman" panose="02020603050405020304" pitchFamily="18" charset="0"/>
                <a:cs typeface="Times New Roman"/>
              </a:rPr>
              <a:t>Testicular Cancer facts &amp; stats</a:t>
            </a:r>
          </a:p>
          <a:p>
            <a:pPr marL="171450" indent="-171450">
              <a:lnSpc>
                <a:spcPts val="1300"/>
              </a:lnSpc>
              <a:spcAft>
                <a:spcPts val="600"/>
              </a:spcAft>
              <a:buFont typeface="Arial" panose="020B0604020202020204" pitchFamily="34" charset="0"/>
              <a:buChar char="•"/>
            </a:pPr>
            <a:r>
              <a:rPr lang="en-CA" sz="900" spc="-16" dirty="0">
                <a:solidFill>
                  <a:srgbClr val="111111"/>
                </a:solidFill>
                <a:latin typeface="Overpass" panose="00000500000000000000" pitchFamily="2" charset="0"/>
                <a:ea typeface="Times New Roman" panose="02020603050405020304" pitchFamily="18" charset="0"/>
                <a:cs typeface="Times New Roman"/>
              </a:rPr>
              <a:t>Impactful videos </a:t>
            </a:r>
          </a:p>
          <a:p>
            <a:pPr marL="171450" indent="-171450">
              <a:lnSpc>
                <a:spcPts val="1300"/>
              </a:lnSpc>
              <a:spcAft>
                <a:spcPts val="600"/>
              </a:spcAft>
              <a:buFont typeface="Arial" panose="020B0604020202020204" pitchFamily="34" charset="0"/>
              <a:buChar char="•"/>
            </a:pPr>
            <a:r>
              <a:rPr lang="en-CA" sz="900" spc="-16" dirty="0">
                <a:solidFill>
                  <a:srgbClr val="111111"/>
                </a:solidFill>
                <a:latin typeface="Overpass" panose="00000500000000000000" pitchFamily="2" charset="0"/>
                <a:ea typeface="Times New Roman" panose="02020603050405020304" pitchFamily="18" charset="0"/>
                <a:cs typeface="Times New Roman"/>
              </a:rPr>
              <a:t>Guide on how to perform a self-check​</a:t>
            </a:r>
            <a:endParaRPr lang="en-CA" sz="900" b="0" i="0" u="none" strike="noStrike" baseline="0" dirty="0">
              <a:latin typeface="Overpass" panose="00000500000000000000" pitchFamily="2" charset="0"/>
            </a:endParaRPr>
          </a:p>
          <a:p>
            <a:pPr marL="171450" indent="-171450">
              <a:lnSpc>
                <a:spcPts val="1300"/>
              </a:lnSpc>
              <a:spcAft>
                <a:spcPts val="600"/>
              </a:spcAft>
              <a:buFont typeface="Arial" panose="020B0604020202020204" pitchFamily="34" charset="0"/>
              <a:buChar char="•"/>
            </a:pPr>
            <a:r>
              <a:rPr lang="en-CA" sz="900" b="0" i="0" u="none" strike="noStrike" baseline="0" dirty="0">
                <a:latin typeface="Overpass"/>
              </a:rPr>
              <a:t>Suggested </a:t>
            </a:r>
            <a:r>
              <a:rPr lang="en-CA" sz="900" b="1" i="0" u="none" strike="noStrike" baseline="0" dirty="0">
                <a:latin typeface="Overpass"/>
              </a:rPr>
              <a:t>speaking notes </a:t>
            </a:r>
            <a:r>
              <a:rPr lang="en-CA" sz="900" b="0" i="0" u="none" strike="noStrike" baseline="0" dirty="0">
                <a:latin typeface="Overpass"/>
              </a:rPr>
              <a:t>for each slide</a:t>
            </a:r>
            <a:r>
              <a:rPr lang="en-CA" sz="900" dirty="0">
                <a:latin typeface="Overpass"/>
              </a:rPr>
              <a:t> in the notes section</a:t>
            </a:r>
            <a:br>
              <a:rPr lang="en-CA" sz="900" spc="-12" dirty="0">
                <a:solidFill>
                  <a:srgbClr val="111111"/>
                </a:solidFill>
                <a:latin typeface="Overpass" panose="00000500000000000000" pitchFamily="2" charset="0"/>
                <a:cs typeface="Times New Roman"/>
              </a:rPr>
            </a:br>
            <a:endParaRPr lang="en-CA" sz="900" b="0" i="0" u="none" strike="noStrike" baseline="0" dirty="0">
              <a:latin typeface="Overpass" panose="00000500000000000000" pitchFamily="2" charset="0"/>
            </a:endParaRPr>
          </a:p>
        </p:txBody>
      </p:sp>
      <p:sp>
        <p:nvSpPr>
          <p:cNvPr id="5" name="TextBox 4">
            <a:extLst>
              <a:ext uri="{FF2B5EF4-FFF2-40B4-BE49-F238E27FC236}">
                <a16:creationId xmlns:a16="http://schemas.microsoft.com/office/drawing/2014/main" id="{37835AD2-74B9-89E2-E1FC-2AD8C77B419C}"/>
              </a:ext>
            </a:extLst>
          </p:cNvPr>
          <p:cNvSpPr txBox="1"/>
          <p:nvPr/>
        </p:nvSpPr>
        <p:spPr>
          <a:xfrm>
            <a:off x="308910" y="1537810"/>
            <a:ext cx="3497684" cy="523220"/>
          </a:xfrm>
          <a:prstGeom prst="rect">
            <a:avLst/>
          </a:prstGeom>
          <a:noFill/>
        </p:spPr>
        <p:txBody>
          <a:bodyPr wrap="square">
            <a:spAutoFit/>
          </a:bodyPr>
          <a:lstStyle/>
          <a:p>
            <a:pPr lvl="0"/>
            <a:r>
              <a:rPr lang="en-GB" sz="1400" dirty="0">
                <a:latin typeface="Overpass" pitchFamily="2" charset="77"/>
              </a:rPr>
              <a:t>FOR PRESENTORS</a:t>
            </a:r>
          </a:p>
          <a:p>
            <a:pPr lvl="0"/>
            <a:r>
              <a:rPr lang="en-GB" sz="1400" i="1" dirty="0">
                <a:solidFill>
                  <a:srgbClr val="FF0000"/>
                </a:solidFill>
                <a:latin typeface="Overpass" pitchFamily="2" charset="77"/>
              </a:rPr>
              <a:t>(DELETE AFTER READING)</a:t>
            </a:r>
          </a:p>
        </p:txBody>
      </p:sp>
      <p:pic>
        <p:nvPicPr>
          <p:cNvPr id="10" name="Picture 9">
            <a:extLst>
              <a:ext uri="{FF2B5EF4-FFF2-40B4-BE49-F238E27FC236}">
                <a16:creationId xmlns:a16="http://schemas.microsoft.com/office/drawing/2014/main" id="{AB527883-A7A9-8DE3-228B-236B5FE3AB3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0531" y="4612939"/>
            <a:ext cx="559457" cy="310810"/>
          </a:xfrm>
          <a:prstGeom prst="rect">
            <a:avLst/>
          </a:prstGeom>
        </p:spPr>
      </p:pic>
    </p:spTree>
    <p:custDataLst>
      <p:tags r:id="rId1"/>
    </p:custDataLst>
    <p:extLst>
      <p:ext uri="{BB962C8B-B14F-4D97-AF65-F5344CB8AC3E}">
        <p14:creationId xmlns:p14="http://schemas.microsoft.com/office/powerpoint/2010/main" val="3510863931"/>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yellow fabric with wrinkles&#10;&#10;Description automatically generated">
            <a:extLst>
              <a:ext uri="{FF2B5EF4-FFF2-40B4-BE49-F238E27FC236}">
                <a16:creationId xmlns:a16="http://schemas.microsoft.com/office/drawing/2014/main" id="{EEF6E748-B685-5F0B-5730-1B1B7FC33A2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 b="13473"/>
          <a:stretch/>
        </p:blipFill>
        <p:spPr>
          <a:xfrm>
            <a:off x="0" y="0"/>
            <a:ext cx="9144000" cy="5143500"/>
          </a:xfrm>
          <a:prstGeom prst="rect">
            <a:avLst/>
          </a:prstGeom>
        </p:spPr>
      </p:pic>
      <p:sp>
        <p:nvSpPr>
          <p:cNvPr id="9" name="TextBox 8">
            <a:extLst>
              <a:ext uri="{FF2B5EF4-FFF2-40B4-BE49-F238E27FC236}">
                <a16:creationId xmlns:a16="http://schemas.microsoft.com/office/drawing/2014/main" id="{13970FB1-ED76-1D46-97D4-627FC07E8D53}"/>
              </a:ext>
            </a:extLst>
          </p:cNvPr>
          <p:cNvSpPr txBox="1"/>
          <p:nvPr/>
        </p:nvSpPr>
        <p:spPr>
          <a:xfrm>
            <a:off x="303951" y="2761568"/>
            <a:ext cx="8536098" cy="1915589"/>
          </a:xfrm>
          <a:prstGeom prst="rect">
            <a:avLst/>
          </a:prstGeom>
          <a:noFill/>
        </p:spPr>
        <p:txBody>
          <a:bodyPr wrap="square" rtlCol="0">
            <a:spAutoFit/>
          </a:bodyPr>
          <a:lstStyle/>
          <a:p>
            <a:pPr>
              <a:lnSpc>
                <a:spcPts val="7000"/>
              </a:lnSpc>
            </a:pPr>
            <a:r>
              <a:rPr lang="en-GB" sz="7500" b="1" dirty="0">
                <a:latin typeface="Anton" pitchFamily="2" charset="77"/>
              </a:rPr>
              <a:t>TESTICULAR CANCER </a:t>
            </a:r>
          </a:p>
          <a:p>
            <a:pPr>
              <a:lnSpc>
                <a:spcPts val="7000"/>
              </a:lnSpc>
            </a:pPr>
            <a:r>
              <a:rPr lang="en-GB" sz="7500" b="1" dirty="0">
                <a:latin typeface="Anton" pitchFamily="2" charset="77"/>
              </a:rPr>
              <a:t>AWARENESS MONTH </a:t>
            </a:r>
            <a:endParaRPr lang="en-US" sz="7500" dirty="0">
              <a:latin typeface="Anton" pitchFamily="2" charset="77"/>
            </a:endParaRPr>
          </a:p>
        </p:txBody>
      </p:sp>
      <p:sp>
        <p:nvSpPr>
          <p:cNvPr id="10" name="TextBox 9">
            <a:extLst>
              <a:ext uri="{FF2B5EF4-FFF2-40B4-BE49-F238E27FC236}">
                <a16:creationId xmlns:a16="http://schemas.microsoft.com/office/drawing/2014/main" id="{9084C50E-7224-9E43-A467-A3082260A12F}"/>
              </a:ext>
            </a:extLst>
          </p:cNvPr>
          <p:cNvSpPr txBox="1"/>
          <p:nvPr/>
        </p:nvSpPr>
        <p:spPr>
          <a:xfrm>
            <a:off x="303951" y="4551289"/>
            <a:ext cx="4858535" cy="276999"/>
          </a:xfrm>
          <a:prstGeom prst="rect">
            <a:avLst/>
          </a:prstGeom>
          <a:noFill/>
        </p:spPr>
        <p:txBody>
          <a:bodyPr wrap="square" rtlCol="0">
            <a:spAutoFit/>
          </a:bodyPr>
          <a:lstStyle/>
          <a:p>
            <a:pPr lvl="0"/>
            <a:r>
              <a:rPr lang="en-GB" sz="1200" cap="all" dirty="0">
                <a:solidFill>
                  <a:schemeClr val="bg1"/>
                </a:solidFill>
                <a:latin typeface="Overpass" pitchFamily="2" charset="77"/>
              </a:rPr>
              <a:t>EVERYTHING </a:t>
            </a:r>
            <a:r>
              <a:rPr lang="en-GB" sz="1200" b="1" cap="all" dirty="0">
                <a:solidFill>
                  <a:schemeClr val="bg1"/>
                </a:solidFill>
                <a:latin typeface="Overpass" pitchFamily="2" charset="77"/>
              </a:rPr>
              <a:t>YOU</a:t>
            </a:r>
            <a:r>
              <a:rPr lang="en-GB" sz="1200" cap="all" dirty="0">
                <a:solidFill>
                  <a:schemeClr val="bg1"/>
                </a:solidFill>
                <a:latin typeface="Overpass" pitchFamily="2" charset="77"/>
              </a:rPr>
              <a:t> NEED TO KNOW ABOUT TESTICULAR CANCER</a:t>
            </a:r>
            <a:endParaRPr lang="en-GB" sz="1200" dirty="0">
              <a:solidFill>
                <a:schemeClr val="bg1"/>
              </a:solidFill>
              <a:latin typeface="Overpass" pitchFamily="2" charset="77"/>
            </a:endParaRPr>
          </a:p>
        </p:txBody>
      </p:sp>
      <p:pic>
        <p:nvPicPr>
          <p:cNvPr id="17" name="Picture 16">
            <a:extLst>
              <a:ext uri="{FF2B5EF4-FFF2-40B4-BE49-F238E27FC236}">
                <a16:creationId xmlns:a16="http://schemas.microsoft.com/office/drawing/2014/main" id="{0D40A1AD-70ED-44A2-8EBE-F38FAC85C4C8}"/>
              </a:ext>
            </a:extLst>
          </p:cNvPr>
          <p:cNvPicPr>
            <a:picLocks noChangeAspect="1"/>
          </p:cNvPicPr>
          <p:nvPr/>
        </p:nvPicPr>
        <p:blipFill>
          <a:blip r:embed="rId5"/>
          <a:stretch>
            <a:fillRect/>
          </a:stretch>
        </p:blipFill>
        <p:spPr>
          <a:xfrm>
            <a:off x="-220294" y="-229125"/>
            <a:ext cx="2506294" cy="1774050"/>
          </a:xfrm>
          <a:prstGeom prst="rect">
            <a:avLst/>
          </a:prstGeom>
        </p:spPr>
      </p:pic>
    </p:spTree>
    <p:custDataLst>
      <p:tags r:id="rId1"/>
    </p:custDataLst>
    <p:extLst>
      <p:ext uri="{BB962C8B-B14F-4D97-AF65-F5344CB8AC3E}">
        <p14:creationId xmlns:p14="http://schemas.microsoft.com/office/powerpoint/2010/main" val="537375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C97A3C-44FD-C348-A9A3-47BE1A6F0373}"/>
              </a:ext>
            </a:extLst>
          </p:cNvPr>
          <p:cNvGrpSpPr/>
          <p:nvPr/>
        </p:nvGrpSpPr>
        <p:grpSpPr>
          <a:xfrm>
            <a:off x="-1241672" y="544991"/>
            <a:ext cx="4763588" cy="3578573"/>
            <a:chOff x="-969290" y="411163"/>
            <a:chExt cx="2325054" cy="1746661"/>
          </a:xfrm>
        </p:grpSpPr>
        <p:pic>
          <p:nvPicPr>
            <p:cNvPr id="26" name="Picture 25">
              <a:extLst>
                <a:ext uri="{FF2B5EF4-FFF2-40B4-BE49-F238E27FC236}">
                  <a16:creationId xmlns:a16="http://schemas.microsoft.com/office/drawing/2014/main" id="{8FA95BC5-4462-A149-94FA-9DBF1C0B33FB}"/>
                </a:ext>
              </a:extLst>
            </p:cNvPr>
            <p:cNvPicPr>
              <a:picLocks noChangeAspect="1"/>
            </p:cNvPicPr>
            <p:nvPr/>
          </p:nvPicPr>
          <p:blipFill>
            <a:blip r:embed="rId4"/>
            <a:stretch>
              <a:fillRect/>
            </a:stretch>
          </p:blipFill>
          <p:spPr>
            <a:xfrm>
              <a:off x="272140" y="411163"/>
              <a:ext cx="949992" cy="816190"/>
            </a:xfrm>
            <a:prstGeom prst="rect">
              <a:avLst/>
            </a:prstGeom>
          </p:spPr>
        </p:pic>
        <p:pic>
          <p:nvPicPr>
            <p:cNvPr id="10" name="Picture 9">
              <a:extLst>
                <a:ext uri="{FF2B5EF4-FFF2-40B4-BE49-F238E27FC236}">
                  <a16:creationId xmlns:a16="http://schemas.microsoft.com/office/drawing/2014/main" id="{49274151-FC6F-1044-9D0A-41B8A053AF11}"/>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t="43106" r="16064" b="25301"/>
            <a:stretch/>
          </p:blipFill>
          <p:spPr>
            <a:xfrm rot="835770">
              <a:off x="-969290" y="845114"/>
              <a:ext cx="2325054" cy="1312710"/>
            </a:xfrm>
            <a:prstGeom prst="rect">
              <a:avLst/>
            </a:prstGeom>
          </p:spPr>
        </p:pic>
      </p:grpSp>
      <p:sp>
        <p:nvSpPr>
          <p:cNvPr id="7" name="TextBox 6">
            <a:extLst>
              <a:ext uri="{FF2B5EF4-FFF2-40B4-BE49-F238E27FC236}">
                <a16:creationId xmlns:a16="http://schemas.microsoft.com/office/drawing/2014/main" id="{46BC2F86-8357-A346-AC70-14718FAF818B}"/>
              </a:ext>
            </a:extLst>
          </p:cNvPr>
          <p:cNvSpPr txBox="1"/>
          <p:nvPr/>
        </p:nvSpPr>
        <p:spPr>
          <a:xfrm>
            <a:off x="355505" y="3139931"/>
            <a:ext cx="1161370" cy="338554"/>
          </a:xfrm>
          <a:prstGeom prst="rect">
            <a:avLst/>
          </a:prstGeom>
          <a:noFill/>
        </p:spPr>
        <p:txBody>
          <a:bodyPr wrap="square" rtlCol="0">
            <a:spAutoFit/>
          </a:bodyPr>
          <a:lstStyle/>
          <a:p>
            <a:r>
              <a:rPr lang="en-GB" sz="1600" dirty="0">
                <a:solidFill>
                  <a:srgbClr val="DE9702"/>
                </a:solidFill>
                <a:latin typeface="Overpass" pitchFamily="2" charset="77"/>
              </a:rPr>
              <a:t>What is it?</a:t>
            </a:r>
          </a:p>
        </p:txBody>
      </p:sp>
      <p:sp>
        <p:nvSpPr>
          <p:cNvPr id="8" name="TextBox 7">
            <a:extLst>
              <a:ext uri="{FF2B5EF4-FFF2-40B4-BE49-F238E27FC236}">
                <a16:creationId xmlns:a16="http://schemas.microsoft.com/office/drawing/2014/main" id="{7E704F73-C29A-9D44-8007-F9356BAABA38}"/>
              </a:ext>
            </a:extLst>
          </p:cNvPr>
          <p:cNvSpPr txBox="1"/>
          <p:nvPr/>
        </p:nvSpPr>
        <p:spPr>
          <a:xfrm>
            <a:off x="355504" y="3454752"/>
            <a:ext cx="4063912" cy="1323439"/>
          </a:xfrm>
          <a:prstGeom prst="rect">
            <a:avLst/>
          </a:prstGeom>
          <a:noFill/>
        </p:spPr>
        <p:txBody>
          <a:bodyPr wrap="square" rtlCol="0">
            <a:spAutoFit/>
          </a:bodyPr>
          <a:lstStyle/>
          <a:p>
            <a:pPr lvl="0"/>
            <a:r>
              <a:rPr lang="en-GB" sz="1600" dirty="0">
                <a:latin typeface="Overpass Light" pitchFamily="2" charset="77"/>
              </a:rPr>
              <a:t>April is testicular cancer awareness month. </a:t>
            </a:r>
          </a:p>
          <a:p>
            <a:pPr lvl="0"/>
            <a:endParaRPr lang="en-GB" sz="1600" dirty="0">
              <a:latin typeface="Overpass Light" pitchFamily="2" charset="77"/>
            </a:endParaRPr>
          </a:p>
          <a:p>
            <a:pPr lvl="0"/>
            <a:r>
              <a:rPr lang="en-GB" sz="1600" i="1" dirty="0">
                <a:latin typeface="Overpass Light" pitchFamily="2" charset="77"/>
              </a:rPr>
              <a:t>Know Thy Nuts </a:t>
            </a:r>
            <a:r>
              <a:rPr lang="en-GB" sz="1600" dirty="0">
                <a:latin typeface="Overpass Light" pitchFamily="2" charset="77"/>
              </a:rPr>
              <a:t>is an annual campaign encouraging guys everywhere to get to know their nuts.</a:t>
            </a:r>
          </a:p>
        </p:txBody>
      </p:sp>
      <p:pic>
        <p:nvPicPr>
          <p:cNvPr id="9" name="Picture 8">
            <a:extLst>
              <a:ext uri="{FF2B5EF4-FFF2-40B4-BE49-F238E27FC236}">
                <a16:creationId xmlns:a16="http://schemas.microsoft.com/office/drawing/2014/main" id="{097381D2-05DB-CE4A-AE36-DAF9244672A9}"/>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t="16031" b="18477"/>
          <a:stretch/>
        </p:blipFill>
        <p:spPr>
          <a:xfrm>
            <a:off x="4724585" y="0"/>
            <a:ext cx="4419415" cy="5143500"/>
          </a:xfrm>
          <a:prstGeom prst="rect">
            <a:avLst/>
          </a:prstGeom>
        </p:spPr>
      </p:pic>
    </p:spTree>
    <p:custDataLst>
      <p:tags r:id="rId1"/>
    </p:custDataLst>
    <p:extLst>
      <p:ext uri="{BB962C8B-B14F-4D97-AF65-F5344CB8AC3E}">
        <p14:creationId xmlns:p14="http://schemas.microsoft.com/office/powerpoint/2010/main" val="207941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E791DEF8-DB81-CB34-7507-D68AE20E1257}"/>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0870" y="3170"/>
            <a:ext cx="3757677" cy="5143500"/>
          </a:xfrm>
          <a:prstGeom prst="rect">
            <a:avLst/>
          </a:prstGeom>
        </p:spPr>
      </p:pic>
      <p:sp>
        <p:nvSpPr>
          <p:cNvPr id="17" name="Rectangle 16">
            <a:extLst>
              <a:ext uri="{FF2B5EF4-FFF2-40B4-BE49-F238E27FC236}">
                <a16:creationId xmlns:a16="http://schemas.microsoft.com/office/drawing/2014/main" id="{5C84F565-B023-2F96-8DD0-054B4242310A}"/>
              </a:ext>
            </a:extLst>
          </p:cNvPr>
          <p:cNvSpPr/>
          <p:nvPr/>
        </p:nvSpPr>
        <p:spPr>
          <a:xfrm>
            <a:off x="10870" y="3170"/>
            <a:ext cx="3804294" cy="5143500"/>
          </a:xfrm>
          <a:prstGeom prst="rect">
            <a:avLst/>
          </a:prstGeom>
          <a:gradFill flip="none" rotWithShape="1">
            <a:gsLst>
              <a:gs pos="25000">
                <a:schemeClr val="tx1">
                  <a:alpha val="71000"/>
                </a:schemeClr>
              </a:gs>
              <a:gs pos="100000">
                <a:schemeClr val="tx1">
                  <a:alpha val="28644"/>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9" name="Picture 18" descr="A starry night sky&#10;&#10;Description automatically generated with medium confidence">
            <a:extLst>
              <a:ext uri="{FF2B5EF4-FFF2-40B4-BE49-F238E27FC236}">
                <a16:creationId xmlns:a16="http://schemas.microsoft.com/office/drawing/2014/main" id="{4DA94D9B-C88B-9080-EE4C-D8CEEC0E2BB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765895" y="0"/>
            <a:ext cx="5433335" cy="5143501"/>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6">
            <p14:nvContentPartPr>
              <p14:cNvPr id="2" name="Ink 1">
                <a:extLst>
                  <a:ext uri="{FF2B5EF4-FFF2-40B4-BE49-F238E27FC236}">
                    <a16:creationId xmlns:a16="http://schemas.microsoft.com/office/drawing/2014/main" id="{58690E90-48AB-9B9D-5E88-140B36A45A75}"/>
                  </a:ext>
                </a:extLst>
              </p14:cNvPr>
              <p14:cNvContentPartPr/>
              <p14:nvPr/>
            </p14:nvContentPartPr>
            <p14:xfrm>
              <a:off x="10640597" y="2310663"/>
              <a:ext cx="293" cy="293"/>
            </p14:xfrm>
          </p:contentPart>
        </mc:Choice>
        <mc:Fallback xmlns="">
          <p:pic>
            <p:nvPicPr>
              <p:cNvPr id="2" name="Ink 1">
                <a:extLst>
                  <a:ext uri="{FF2B5EF4-FFF2-40B4-BE49-F238E27FC236}">
                    <a16:creationId xmlns:a16="http://schemas.microsoft.com/office/drawing/2014/main" id="{58690E90-48AB-9B9D-5E88-140B36A45A75}"/>
                  </a:ext>
                </a:extLst>
              </p:cNvPr>
              <p:cNvPicPr/>
              <p:nvPr/>
            </p:nvPicPr>
            <p:blipFill>
              <a:blip r:embed="rId8"/>
              <a:stretch>
                <a:fillRect/>
              </a:stretch>
            </p:blipFill>
            <p:spPr>
              <a:xfrm>
                <a:off x="10625947" y="222276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3" name="Ink 2">
                <a:extLst>
                  <a:ext uri="{FF2B5EF4-FFF2-40B4-BE49-F238E27FC236}">
                    <a16:creationId xmlns:a16="http://schemas.microsoft.com/office/drawing/2014/main" id="{A142743F-92BB-073E-97EE-F7F43CBA2B4F}"/>
                  </a:ext>
                </a:extLst>
              </p14:cNvPr>
              <p14:cNvContentPartPr/>
              <p14:nvPr/>
            </p14:nvContentPartPr>
            <p14:xfrm>
              <a:off x="10451057" y="2653765"/>
              <a:ext cx="293" cy="293"/>
            </p14:xfrm>
          </p:contentPart>
        </mc:Choice>
        <mc:Fallback xmlns="">
          <p:pic>
            <p:nvPicPr>
              <p:cNvPr id="3" name="Ink 2">
                <a:extLst>
                  <a:ext uri="{FF2B5EF4-FFF2-40B4-BE49-F238E27FC236}">
                    <a16:creationId xmlns:a16="http://schemas.microsoft.com/office/drawing/2014/main" id="{A142743F-92BB-073E-97EE-F7F43CBA2B4F}"/>
                  </a:ext>
                </a:extLst>
              </p:cNvPr>
              <p:cNvPicPr/>
              <p:nvPr/>
            </p:nvPicPr>
            <p:blipFill>
              <a:blip r:embed="rId10"/>
              <a:stretch>
                <a:fillRect/>
              </a:stretch>
            </p:blipFill>
            <p:spPr>
              <a:xfrm>
                <a:off x="10436407" y="2565865"/>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4" name="Ink 3">
                <a:extLst>
                  <a:ext uri="{FF2B5EF4-FFF2-40B4-BE49-F238E27FC236}">
                    <a16:creationId xmlns:a16="http://schemas.microsoft.com/office/drawing/2014/main" id="{0E9E83DE-E8FC-F902-F7FD-883E9349B6EE}"/>
                  </a:ext>
                </a:extLst>
              </p14:cNvPr>
              <p14:cNvContentPartPr/>
              <p14:nvPr/>
            </p14:nvContentPartPr>
            <p14:xfrm>
              <a:off x="12544479" y="2659908"/>
              <a:ext cx="293" cy="293"/>
            </p14:xfrm>
          </p:contentPart>
        </mc:Choice>
        <mc:Fallback xmlns="">
          <p:pic>
            <p:nvPicPr>
              <p:cNvPr id="4" name="Ink 3">
                <a:extLst>
                  <a:ext uri="{FF2B5EF4-FFF2-40B4-BE49-F238E27FC236}">
                    <a16:creationId xmlns:a16="http://schemas.microsoft.com/office/drawing/2014/main" id="{0E9E83DE-E8FC-F902-F7FD-883E9349B6EE}"/>
                  </a:ext>
                </a:extLst>
              </p:cNvPr>
              <p:cNvPicPr/>
              <p:nvPr/>
            </p:nvPicPr>
            <p:blipFill>
              <a:blip r:embed="rId12"/>
              <a:stretch>
                <a:fillRect/>
              </a:stretch>
            </p:blipFill>
            <p:spPr>
              <a:xfrm>
                <a:off x="12529829" y="257200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5" name="Ink 4">
                <a:extLst>
                  <a:ext uri="{FF2B5EF4-FFF2-40B4-BE49-F238E27FC236}">
                    <a16:creationId xmlns:a16="http://schemas.microsoft.com/office/drawing/2014/main" id="{D37CDC0C-E00A-C39A-B6E6-53CB6A21DA1B}"/>
                  </a:ext>
                </a:extLst>
              </p14:cNvPr>
              <p14:cNvContentPartPr/>
              <p14:nvPr/>
            </p14:nvContentPartPr>
            <p14:xfrm>
              <a:off x="14698157" y="2698810"/>
              <a:ext cx="293" cy="293"/>
            </p14:xfrm>
          </p:contentPart>
        </mc:Choice>
        <mc:Fallback xmlns="">
          <p:pic>
            <p:nvPicPr>
              <p:cNvPr id="5" name="Ink 4">
                <a:extLst>
                  <a:ext uri="{FF2B5EF4-FFF2-40B4-BE49-F238E27FC236}">
                    <a16:creationId xmlns:a16="http://schemas.microsoft.com/office/drawing/2014/main" id="{D37CDC0C-E00A-C39A-B6E6-53CB6A21DA1B}"/>
                  </a:ext>
                </a:extLst>
              </p:cNvPr>
              <p:cNvPicPr/>
              <p:nvPr/>
            </p:nvPicPr>
            <p:blipFill>
              <a:blip r:embed="rId14"/>
              <a:stretch>
                <a:fillRect/>
              </a:stretch>
            </p:blipFill>
            <p:spPr>
              <a:xfrm>
                <a:off x="14683507" y="2610910"/>
                <a:ext cx="29300" cy="175800"/>
              </a:xfrm>
              <a:prstGeom prst="rect">
                <a:avLst/>
              </a:prstGeom>
            </p:spPr>
          </p:pic>
        </mc:Fallback>
      </mc:AlternateContent>
      <p:grpSp>
        <p:nvGrpSpPr>
          <p:cNvPr id="26" name="Group 25">
            <a:extLst>
              <a:ext uri="{FF2B5EF4-FFF2-40B4-BE49-F238E27FC236}">
                <a16:creationId xmlns:a16="http://schemas.microsoft.com/office/drawing/2014/main" id="{F3A2B6F6-1825-59DF-8B99-AC7DCAF6FE70}"/>
              </a:ext>
            </a:extLst>
          </p:cNvPr>
          <p:cNvGrpSpPr/>
          <p:nvPr/>
        </p:nvGrpSpPr>
        <p:grpSpPr>
          <a:xfrm>
            <a:off x="13052844" y="1011378"/>
            <a:ext cx="18428" cy="81315"/>
            <a:chOff x="4375457" y="651292"/>
            <a:chExt cx="22680" cy="100080"/>
          </a:xfrm>
        </p:grpSpPr>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23" name="Ink 22">
                  <a:extLst>
                    <a:ext uri="{FF2B5EF4-FFF2-40B4-BE49-F238E27FC236}">
                      <a16:creationId xmlns:a16="http://schemas.microsoft.com/office/drawing/2014/main" id="{B8360440-4CE9-CEB4-FB7B-3B3423ADE24A}"/>
                    </a:ext>
                  </a:extLst>
                </p14:cNvPr>
                <p14:cNvContentPartPr/>
                <p14:nvPr/>
              </p14:nvContentPartPr>
              <p14:xfrm>
                <a:off x="4375457" y="751012"/>
                <a:ext cx="360" cy="360"/>
              </p14:xfrm>
            </p:contentPart>
          </mc:Choice>
          <mc:Fallback xmlns="">
            <p:pic>
              <p:nvPicPr>
                <p:cNvPr id="23" name="Ink 22">
                  <a:extLst>
                    <a:ext uri="{FF2B5EF4-FFF2-40B4-BE49-F238E27FC236}">
                      <a16:creationId xmlns:a16="http://schemas.microsoft.com/office/drawing/2014/main" id="{B8360440-4CE9-CEB4-FB7B-3B3423ADE24A}"/>
                    </a:ext>
                  </a:extLst>
                </p:cNvPr>
                <p:cNvPicPr/>
                <p:nvPr/>
              </p:nvPicPr>
              <p:blipFill>
                <a:blip r:embed="rId16"/>
                <a:stretch>
                  <a:fillRect/>
                </a:stretch>
              </p:blipFill>
              <p:spPr>
                <a:xfrm>
                  <a:off x="4357457" y="64337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24" name="Ink 23">
                  <a:extLst>
                    <a:ext uri="{FF2B5EF4-FFF2-40B4-BE49-F238E27FC236}">
                      <a16:creationId xmlns:a16="http://schemas.microsoft.com/office/drawing/2014/main" id="{DECEB73C-F183-287D-322D-85AE6DDD79DA}"/>
                    </a:ext>
                  </a:extLst>
                </p14:cNvPr>
                <p14:cNvContentPartPr/>
                <p14:nvPr/>
              </p14:nvContentPartPr>
              <p14:xfrm>
                <a:off x="4397777" y="651292"/>
                <a:ext cx="360" cy="360"/>
              </p14:xfrm>
            </p:contentPart>
          </mc:Choice>
          <mc:Fallback xmlns="">
            <p:pic>
              <p:nvPicPr>
                <p:cNvPr id="24" name="Ink 23">
                  <a:extLst>
                    <a:ext uri="{FF2B5EF4-FFF2-40B4-BE49-F238E27FC236}">
                      <a16:creationId xmlns:a16="http://schemas.microsoft.com/office/drawing/2014/main" id="{DECEB73C-F183-287D-322D-85AE6DDD79DA}"/>
                    </a:ext>
                  </a:extLst>
                </p:cNvPr>
                <p:cNvPicPr/>
                <p:nvPr/>
              </p:nvPicPr>
              <p:blipFill>
                <a:blip r:embed="rId18"/>
                <a:stretch>
                  <a:fillRect/>
                </a:stretch>
              </p:blipFill>
              <p:spPr>
                <a:xfrm>
                  <a:off x="4380137" y="543292"/>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25" name="Ink 24">
                <a:extLst>
                  <a:ext uri="{FF2B5EF4-FFF2-40B4-BE49-F238E27FC236}">
                    <a16:creationId xmlns:a16="http://schemas.microsoft.com/office/drawing/2014/main" id="{40ECBAA2-B20A-D488-C303-760743F3221D}"/>
                  </a:ext>
                </a:extLst>
              </p14:cNvPr>
              <p14:cNvContentPartPr/>
              <p14:nvPr/>
            </p14:nvContentPartPr>
            <p14:xfrm>
              <a:off x="2379141" y="-500394"/>
              <a:ext cx="293" cy="293"/>
            </p14:xfrm>
          </p:contentPart>
        </mc:Choice>
        <mc:Fallback xmlns="">
          <p:pic>
            <p:nvPicPr>
              <p:cNvPr id="25" name="Ink 24">
                <a:extLst>
                  <a:ext uri="{FF2B5EF4-FFF2-40B4-BE49-F238E27FC236}">
                    <a16:creationId xmlns:a16="http://schemas.microsoft.com/office/drawing/2014/main" id="{40ECBAA2-B20A-D488-C303-760743F3221D}"/>
                  </a:ext>
                </a:extLst>
              </p:cNvPr>
              <p:cNvPicPr/>
              <p:nvPr/>
            </p:nvPicPr>
            <p:blipFill>
              <a:blip r:embed="rId20"/>
              <a:stretch>
                <a:fillRect/>
              </a:stretch>
            </p:blipFill>
            <p:spPr>
              <a:xfrm>
                <a:off x="2364491" y="-588294"/>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27" name="Ink 26">
                <a:extLst>
                  <a:ext uri="{FF2B5EF4-FFF2-40B4-BE49-F238E27FC236}">
                    <a16:creationId xmlns:a16="http://schemas.microsoft.com/office/drawing/2014/main" id="{E5DC2A13-3C86-2F7D-884B-028DFB4D3947}"/>
                  </a:ext>
                </a:extLst>
              </p14:cNvPr>
              <p14:cNvContentPartPr/>
              <p14:nvPr/>
            </p14:nvContentPartPr>
            <p14:xfrm>
              <a:off x="11660252" y="1014303"/>
              <a:ext cx="293" cy="293"/>
            </p14:xfrm>
          </p:contentPart>
        </mc:Choice>
        <mc:Fallback xmlns="">
          <p:pic>
            <p:nvPicPr>
              <p:cNvPr id="27" name="Ink 26">
                <a:extLst>
                  <a:ext uri="{FF2B5EF4-FFF2-40B4-BE49-F238E27FC236}">
                    <a16:creationId xmlns:a16="http://schemas.microsoft.com/office/drawing/2014/main" id="{E5DC2A13-3C86-2F7D-884B-028DFB4D3947}"/>
                  </a:ext>
                </a:extLst>
              </p:cNvPr>
              <p:cNvPicPr/>
              <p:nvPr/>
            </p:nvPicPr>
            <p:blipFill>
              <a:blip r:embed="rId22"/>
              <a:stretch>
                <a:fillRect/>
              </a:stretch>
            </p:blipFill>
            <p:spPr>
              <a:xfrm>
                <a:off x="11645602" y="92640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28" name="Ink 27">
                <a:extLst>
                  <a:ext uri="{FF2B5EF4-FFF2-40B4-BE49-F238E27FC236}">
                    <a16:creationId xmlns:a16="http://schemas.microsoft.com/office/drawing/2014/main" id="{B3A41BBC-6C5B-5E3A-FF9C-3CCA00878BF0}"/>
                  </a:ext>
                </a:extLst>
              </p14:cNvPr>
              <p14:cNvContentPartPr/>
              <p14:nvPr/>
            </p14:nvContentPartPr>
            <p14:xfrm>
              <a:off x="11879919" y="1053498"/>
              <a:ext cx="293" cy="293"/>
            </p14:xfrm>
          </p:contentPart>
        </mc:Choice>
        <mc:Fallback xmlns="">
          <p:pic>
            <p:nvPicPr>
              <p:cNvPr id="28" name="Ink 27">
                <a:extLst>
                  <a:ext uri="{FF2B5EF4-FFF2-40B4-BE49-F238E27FC236}">
                    <a16:creationId xmlns:a16="http://schemas.microsoft.com/office/drawing/2014/main" id="{B3A41BBC-6C5B-5E3A-FF9C-3CCA00878BF0}"/>
                  </a:ext>
                </a:extLst>
              </p:cNvPr>
              <p:cNvPicPr/>
              <p:nvPr/>
            </p:nvPicPr>
            <p:blipFill>
              <a:blip r:embed="rId24"/>
              <a:stretch>
                <a:fillRect/>
              </a:stretch>
            </p:blipFill>
            <p:spPr>
              <a:xfrm>
                <a:off x="11865269" y="96559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29" name="Ink 28">
                <a:extLst>
                  <a:ext uri="{FF2B5EF4-FFF2-40B4-BE49-F238E27FC236}">
                    <a16:creationId xmlns:a16="http://schemas.microsoft.com/office/drawing/2014/main" id="{202BCB52-2543-2804-4A2D-2F38E7E22C73}"/>
                  </a:ext>
                </a:extLst>
              </p14:cNvPr>
              <p14:cNvContentPartPr/>
              <p14:nvPr/>
            </p14:nvContentPartPr>
            <p14:xfrm>
              <a:off x="11807672" y="2199513"/>
              <a:ext cx="293" cy="293"/>
            </p14:xfrm>
          </p:contentPart>
        </mc:Choice>
        <mc:Fallback xmlns="">
          <p:pic>
            <p:nvPicPr>
              <p:cNvPr id="29" name="Ink 28">
                <a:extLst>
                  <a:ext uri="{FF2B5EF4-FFF2-40B4-BE49-F238E27FC236}">
                    <a16:creationId xmlns:a16="http://schemas.microsoft.com/office/drawing/2014/main" id="{202BCB52-2543-2804-4A2D-2F38E7E22C73}"/>
                  </a:ext>
                </a:extLst>
              </p:cNvPr>
              <p:cNvPicPr/>
              <p:nvPr/>
            </p:nvPicPr>
            <p:blipFill>
              <a:blip r:embed="rId26"/>
              <a:stretch>
                <a:fillRect/>
              </a:stretch>
            </p:blipFill>
            <p:spPr>
              <a:xfrm>
                <a:off x="11793022" y="211161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0" name="Ink 29">
                <a:extLst>
                  <a:ext uri="{FF2B5EF4-FFF2-40B4-BE49-F238E27FC236}">
                    <a16:creationId xmlns:a16="http://schemas.microsoft.com/office/drawing/2014/main" id="{D28A7401-4841-5CB1-20EC-A673A2572A11}"/>
                  </a:ext>
                </a:extLst>
              </p14:cNvPr>
              <p14:cNvContentPartPr/>
              <p14:nvPr/>
            </p14:nvContentPartPr>
            <p14:xfrm>
              <a:off x="11936957" y="2819028"/>
              <a:ext cx="293" cy="293"/>
            </p14:xfrm>
          </p:contentPart>
        </mc:Choice>
        <mc:Fallback xmlns="">
          <p:pic>
            <p:nvPicPr>
              <p:cNvPr id="30" name="Ink 29">
                <a:extLst>
                  <a:ext uri="{FF2B5EF4-FFF2-40B4-BE49-F238E27FC236}">
                    <a16:creationId xmlns:a16="http://schemas.microsoft.com/office/drawing/2014/main" id="{D28A7401-4841-5CB1-20EC-A673A2572A11}"/>
                  </a:ext>
                </a:extLst>
              </p:cNvPr>
              <p:cNvPicPr/>
              <p:nvPr/>
            </p:nvPicPr>
            <p:blipFill>
              <a:blip r:embed="rId28"/>
              <a:stretch>
                <a:fillRect/>
              </a:stretch>
            </p:blipFill>
            <p:spPr>
              <a:xfrm>
                <a:off x="11922307" y="273112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31" name="Ink 30">
                <a:extLst>
                  <a:ext uri="{FF2B5EF4-FFF2-40B4-BE49-F238E27FC236}">
                    <a16:creationId xmlns:a16="http://schemas.microsoft.com/office/drawing/2014/main" id="{79408B61-77F0-B211-33BC-1E852451ED3F}"/>
                  </a:ext>
                </a:extLst>
              </p14:cNvPr>
              <p14:cNvContentPartPr/>
              <p14:nvPr/>
            </p14:nvContentPartPr>
            <p14:xfrm>
              <a:off x="11329434" y="1841389"/>
              <a:ext cx="293" cy="293"/>
            </p14:xfrm>
          </p:contentPart>
        </mc:Choice>
        <mc:Fallback xmlns="">
          <p:pic>
            <p:nvPicPr>
              <p:cNvPr id="31" name="Ink 30">
                <a:extLst>
                  <a:ext uri="{FF2B5EF4-FFF2-40B4-BE49-F238E27FC236}">
                    <a16:creationId xmlns:a16="http://schemas.microsoft.com/office/drawing/2014/main" id="{79408B61-77F0-B211-33BC-1E852451ED3F}"/>
                  </a:ext>
                </a:extLst>
              </p:cNvPr>
              <p:cNvPicPr/>
              <p:nvPr/>
            </p:nvPicPr>
            <p:blipFill>
              <a:blip r:embed="rId30"/>
              <a:stretch>
                <a:fillRect/>
              </a:stretch>
            </p:blipFill>
            <p:spPr>
              <a:xfrm>
                <a:off x="11314784" y="1753489"/>
                <a:ext cx="29300" cy="175800"/>
              </a:xfrm>
              <a:prstGeom prst="rect">
                <a:avLst/>
              </a:prstGeom>
            </p:spPr>
          </p:pic>
        </mc:Fallback>
      </mc:AlternateContent>
      <p:sp>
        <p:nvSpPr>
          <p:cNvPr id="15" name="TextBox 14">
            <a:extLst>
              <a:ext uri="{FF2B5EF4-FFF2-40B4-BE49-F238E27FC236}">
                <a16:creationId xmlns:a16="http://schemas.microsoft.com/office/drawing/2014/main" id="{3ECA99BE-354B-FD57-8B4E-4917812D2DBD}"/>
              </a:ext>
            </a:extLst>
          </p:cNvPr>
          <p:cNvSpPr txBox="1"/>
          <p:nvPr/>
        </p:nvSpPr>
        <p:spPr>
          <a:xfrm>
            <a:off x="4382065" y="1219201"/>
            <a:ext cx="1854391" cy="534762"/>
          </a:xfrm>
          <a:prstGeom prst="rect">
            <a:avLst/>
          </a:prstGeom>
          <a:noFill/>
        </p:spPr>
        <p:txBody>
          <a:bodyPr wrap="square" lIns="68580" tIns="34290" rIns="68580" bIns="34290" anchor="t">
            <a:spAutoFit/>
          </a:bodyPr>
          <a:lstStyle/>
          <a:p>
            <a:pPr algn="ctr">
              <a:lnSpc>
                <a:spcPts val="1175"/>
              </a:lnSpc>
              <a:spcAft>
                <a:spcPts val="225"/>
              </a:spcAft>
            </a:pPr>
            <a:r>
              <a:rPr lang="en-CA" sz="1000" dirty="0">
                <a:solidFill>
                  <a:schemeClr val="bg1"/>
                </a:solidFill>
                <a:latin typeface="Overpass Light"/>
                <a:ea typeface="Times New Roman" panose="02020603050405020304" pitchFamily="18" charset="0"/>
                <a:cs typeface="Times New Roman"/>
              </a:rPr>
              <a:t>Testicular Cancer is the #1 diagnosed cancer in young men aged 15-40 years old</a:t>
            </a:r>
          </a:p>
        </p:txBody>
      </p:sp>
      <p:sp>
        <p:nvSpPr>
          <p:cNvPr id="33" name="TextBox 32">
            <a:extLst>
              <a:ext uri="{FF2B5EF4-FFF2-40B4-BE49-F238E27FC236}">
                <a16:creationId xmlns:a16="http://schemas.microsoft.com/office/drawing/2014/main" id="{DD084304-133E-3F7C-A533-4A7CD35761F3}"/>
              </a:ext>
            </a:extLst>
          </p:cNvPr>
          <p:cNvSpPr txBox="1"/>
          <p:nvPr/>
        </p:nvSpPr>
        <p:spPr>
          <a:xfrm>
            <a:off x="6970613" y="1228447"/>
            <a:ext cx="1626594" cy="530915"/>
          </a:xfrm>
          <a:prstGeom prst="rect">
            <a:avLst/>
          </a:prstGeom>
          <a:noFill/>
        </p:spPr>
        <p:txBody>
          <a:bodyPr wrap="square" lIns="68580" tIns="34290" rIns="68580" bIns="34290" anchor="t">
            <a:spAutoFit/>
          </a:bodyPr>
          <a:lstStyle/>
          <a:p>
            <a:pPr algn="ctr">
              <a:lnSpc>
                <a:spcPts val="1175"/>
              </a:lnSpc>
              <a:spcAft>
                <a:spcPts val="225"/>
              </a:spcAft>
            </a:pPr>
            <a:r>
              <a:rPr lang="en-CA" sz="1000" dirty="0">
                <a:solidFill>
                  <a:schemeClr val="bg1"/>
                </a:solidFill>
                <a:latin typeface="Overpass Light"/>
                <a:ea typeface="+mn-lt"/>
                <a:cs typeface="Times New Roman"/>
              </a:rPr>
              <a:t>of men don’t know how check their nuts.</a:t>
            </a:r>
            <a:br>
              <a:rPr lang="en-CA" sz="1000" dirty="0">
                <a:latin typeface="Overpass Light" pitchFamily="2" charset="77"/>
                <a:ea typeface="Times New Roman" panose="02020603050405020304" pitchFamily="18" charset="0"/>
                <a:cs typeface="Times New Roman" panose="02020603050405020304" pitchFamily="18" charset="0"/>
              </a:rPr>
            </a:br>
            <a:endParaRPr lang="en-CA" sz="1000" dirty="0">
              <a:solidFill>
                <a:schemeClr val="bg1">
                  <a:lumMod val="50000"/>
                </a:schemeClr>
              </a:solidFill>
              <a:latin typeface="Overpass Light" pitchFamily="2" charset="77"/>
              <a:ea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51CA2A27-1179-9257-60D6-FFE34D8D7131}"/>
              </a:ext>
            </a:extLst>
          </p:cNvPr>
          <p:cNvSpPr txBox="1"/>
          <p:nvPr/>
        </p:nvSpPr>
        <p:spPr>
          <a:xfrm>
            <a:off x="4031526" y="2719659"/>
            <a:ext cx="2372414" cy="684803"/>
          </a:xfrm>
          <a:prstGeom prst="rect">
            <a:avLst/>
          </a:prstGeom>
          <a:noFill/>
        </p:spPr>
        <p:txBody>
          <a:bodyPr wrap="square" lIns="68580" tIns="34290" rIns="68580" bIns="34290" anchor="t">
            <a:spAutoFit/>
          </a:bodyPr>
          <a:lstStyle/>
          <a:p>
            <a:pPr algn="ctr">
              <a:lnSpc>
                <a:spcPts val="1175"/>
              </a:lnSpc>
              <a:spcAft>
                <a:spcPts val="225"/>
              </a:spcAft>
            </a:pPr>
            <a: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t>When caught early, testicular cancer has a greater than 95% survival rate however lot of guys still experience negative side effects from treatment</a:t>
            </a:r>
          </a:p>
        </p:txBody>
      </p:sp>
      <p:sp>
        <p:nvSpPr>
          <p:cNvPr id="43" name="TextBox 42">
            <a:extLst>
              <a:ext uri="{FF2B5EF4-FFF2-40B4-BE49-F238E27FC236}">
                <a16:creationId xmlns:a16="http://schemas.microsoft.com/office/drawing/2014/main" id="{A1E7CAAD-018A-CD51-520F-4279ED811C84}"/>
              </a:ext>
            </a:extLst>
          </p:cNvPr>
          <p:cNvSpPr txBox="1"/>
          <p:nvPr/>
        </p:nvSpPr>
        <p:spPr>
          <a:xfrm>
            <a:off x="6506275" y="2735762"/>
            <a:ext cx="2379762" cy="864339"/>
          </a:xfrm>
          <a:prstGeom prst="rect">
            <a:avLst/>
          </a:prstGeom>
          <a:noFill/>
        </p:spPr>
        <p:txBody>
          <a:bodyPr wrap="square" lIns="68580" tIns="34290" rIns="68580" bIns="34290" anchor="t">
            <a:spAutoFit/>
          </a:bodyPr>
          <a:lstStyle/>
          <a:p>
            <a:pPr algn="ctr">
              <a:lnSpc>
                <a:spcPts val="1175"/>
              </a:lnSpc>
              <a:spcAft>
                <a:spcPts val="225"/>
              </a:spcAft>
            </a:pPr>
            <a: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t>While it’s rare (it accounts for 1% </a:t>
            </a:r>
            <a:b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br>
            <a: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t>of all male tumours), there are still </a:t>
            </a:r>
            <a:b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br>
            <a:r>
              <a:rPr lang="en-CA" sz="1000" dirty="0">
                <a:solidFill>
                  <a:schemeClr val="bg1"/>
                </a:solidFill>
                <a:latin typeface="Overpass Light" pitchFamily="2" charset="77"/>
                <a:ea typeface="Times New Roman" panose="02020603050405020304" pitchFamily="18" charset="0"/>
                <a:cs typeface="Times New Roman" panose="02020603050405020304" pitchFamily="18" charset="0"/>
              </a:rPr>
              <a:t>70,000 men across the world who are diagnosed with the disease each year </a:t>
            </a:r>
          </a:p>
          <a:p>
            <a:pPr algn="ctr">
              <a:lnSpc>
                <a:spcPts val="1175"/>
              </a:lnSpc>
              <a:spcAft>
                <a:spcPts val="225"/>
              </a:spcAft>
            </a:pPr>
            <a:endParaRPr lang="en-CA" sz="1000" dirty="0">
              <a:solidFill>
                <a:schemeClr val="bg1"/>
              </a:solidFill>
              <a:latin typeface="Overpass Light" pitchFamily="2" charset="77"/>
              <a:ea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682A06AA-5FDD-AADD-DA96-C616B7A60F2A}"/>
              </a:ext>
            </a:extLst>
          </p:cNvPr>
          <p:cNvSpPr txBox="1"/>
          <p:nvPr/>
        </p:nvSpPr>
        <p:spPr>
          <a:xfrm>
            <a:off x="4506007" y="3807293"/>
            <a:ext cx="3953110" cy="880369"/>
          </a:xfrm>
          <a:prstGeom prst="rect">
            <a:avLst/>
          </a:prstGeom>
          <a:noFill/>
        </p:spPr>
        <p:txBody>
          <a:bodyPr wrap="square" lIns="68580" tIns="34290" rIns="68580" bIns="34290" anchor="b">
            <a:spAutoFit/>
          </a:bodyPr>
          <a:lstStyle/>
          <a:p>
            <a:pPr algn="ctr">
              <a:lnSpc>
                <a:spcPts val="975"/>
              </a:lnSpc>
              <a:spcAft>
                <a:spcPts val="225"/>
              </a:spcAft>
            </a:pPr>
            <a:r>
              <a:rPr lang="en-CA" sz="2000" dirty="0">
                <a:solidFill>
                  <a:schemeClr val="bg1"/>
                </a:solidFill>
                <a:latin typeface="Overpass" pitchFamily="2" charset="77"/>
                <a:ea typeface="Times New Roman" panose="02020603050405020304" pitchFamily="18" charset="0"/>
                <a:cs typeface="Times New Roman" panose="02020603050405020304" pitchFamily="18" charset="0"/>
              </a:rPr>
              <a:t>THE SOLUTION</a:t>
            </a:r>
          </a:p>
          <a:p>
            <a:pPr algn="ctr">
              <a:lnSpc>
                <a:spcPts val="1075"/>
              </a:lnSpc>
              <a:spcAft>
                <a:spcPts val="675"/>
              </a:spcAft>
            </a:pPr>
            <a:endParaRPr lang="en-AU" sz="1000" dirty="0">
              <a:solidFill>
                <a:schemeClr val="bg1"/>
              </a:solidFill>
              <a:effectLst/>
              <a:latin typeface="Overpass" pitchFamily="2" charset="77"/>
            </a:endParaRPr>
          </a:p>
          <a:p>
            <a:pPr algn="ctr">
              <a:lnSpc>
                <a:spcPts val="1075"/>
              </a:lnSpc>
              <a:spcAft>
                <a:spcPts val="675"/>
              </a:spcAft>
            </a:pPr>
            <a:r>
              <a:rPr lang="en-AU" sz="1000" dirty="0">
                <a:solidFill>
                  <a:schemeClr val="bg1"/>
                </a:solidFill>
                <a:effectLst/>
                <a:latin typeface="Overpass" pitchFamily="2" charset="77"/>
              </a:rPr>
              <a:t>The best thing you can do is get to know your nuts, know what's normal for you, and if there are any unusual changes or something just doesn't feel right for you, see a doctor.</a:t>
            </a:r>
          </a:p>
        </p:txBody>
      </p:sp>
      <p:sp>
        <p:nvSpPr>
          <p:cNvPr id="6" name="TextBox 5">
            <a:extLst>
              <a:ext uri="{FF2B5EF4-FFF2-40B4-BE49-F238E27FC236}">
                <a16:creationId xmlns:a16="http://schemas.microsoft.com/office/drawing/2014/main" id="{5AF86973-B5B5-8FFE-4112-FB6F8E3A902C}"/>
              </a:ext>
            </a:extLst>
          </p:cNvPr>
          <p:cNvSpPr txBox="1"/>
          <p:nvPr/>
        </p:nvSpPr>
        <p:spPr>
          <a:xfrm>
            <a:off x="4770777" y="703572"/>
            <a:ext cx="1076967" cy="596253"/>
          </a:xfrm>
          <a:prstGeom prst="rect">
            <a:avLst/>
          </a:prstGeom>
          <a:noFill/>
        </p:spPr>
        <p:txBody>
          <a:bodyPr wrap="square" rtlCol="0" anchor="b">
            <a:spAutoFit/>
          </a:bodyPr>
          <a:lstStyle/>
          <a:p>
            <a:pPr>
              <a:lnSpc>
                <a:spcPct val="80000"/>
              </a:lnSpc>
            </a:pPr>
            <a:r>
              <a:rPr lang="en-GB" sz="4000" b="1" dirty="0">
                <a:solidFill>
                  <a:schemeClr val="bg1"/>
                </a:solidFill>
                <a:latin typeface="Anton" pitchFamily="2" charset="77"/>
              </a:rPr>
              <a:t>#1</a:t>
            </a:r>
          </a:p>
        </p:txBody>
      </p:sp>
      <p:sp>
        <p:nvSpPr>
          <p:cNvPr id="10" name="TextBox 9">
            <a:extLst>
              <a:ext uri="{FF2B5EF4-FFF2-40B4-BE49-F238E27FC236}">
                <a16:creationId xmlns:a16="http://schemas.microsoft.com/office/drawing/2014/main" id="{8F0DDBCF-6132-75DF-F0CA-5E26723E11C2}"/>
              </a:ext>
            </a:extLst>
          </p:cNvPr>
          <p:cNvSpPr txBox="1"/>
          <p:nvPr/>
        </p:nvSpPr>
        <p:spPr>
          <a:xfrm>
            <a:off x="7020559" y="703572"/>
            <a:ext cx="1454567" cy="596253"/>
          </a:xfrm>
          <a:prstGeom prst="rect">
            <a:avLst/>
          </a:prstGeom>
          <a:noFill/>
        </p:spPr>
        <p:txBody>
          <a:bodyPr wrap="square" rtlCol="0" anchor="b">
            <a:spAutoFit/>
          </a:bodyPr>
          <a:lstStyle/>
          <a:p>
            <a:pPr>
              <a:lnSpc>
                <a:spcPct val="80000"/>
              </a:lnSpc>
            </a:pPr>
            <a:r>
              <a:rPr lang="en-GB" sz="4000" b="1" dirty="0">
                <a:solidFill>
                  <a:schemeClr val="bg1"/>
                </a:solidFill>
                <a:latin typeface="Anton" pitchFamily="2" charset="77"/>
              </a:rPr>
              <a:t>62%</a:t>
            </a:r>
          </a:p>
        </p:txBody>
      </p:sp>
      <p:sp>
        <p:nvSpPr>
          <p:cNvPr id="11" name="TextBox 10">
            <a:extLst>
              <a:ext uri="{FF2B5EF4-FFF2-40B4-BE49-F238E27FC236}">
                <a16:creationId xmlns:a16="http://schemas.microsoft.com/office/drawing/2014/main" id="{6CBE9EDA-ED0F-2EF5-CFD7-050CB5C6962A}"/>
              </a:ext>
            </a:extLst>
          </p:cNvPr>
          <p:cNvSpPr txBox="1"/>
          <p:nvPr/>
        </p:nvSpPr>
        <p:spPr>
          <a:xfrm>
            <a:off x="6826917" y="2196956"/>
            <a:ext cx="1841851" cy="596253"/>
          </a:xfrm>
          <a:prstGeom prst="rect">
            <a:avLst/>
          </a:prstGeom>
          <a:noFill/>
        </p:spPr>
        <p:txBody>
          <a:bodyPr wrap="square" rtlCol="0" anchor="b">
            <a:spAutoFit/>
          </a:bodyPr>
          <a:lstStyle/>
          <a:p>
            <a:pPr>
              <a:lnSpc>
                <a:spcPct val="80000"/>
              </a:lnSpc>
            </a:pPr>
            <a:r>
              <a:rPr lang="en-GB" sz="4000" b="1" dirty="0">
                <a:solidFill>
                  <a:schemeClr val="bg1"/>
                </a:solidFill>
                <a:latin typeface="Anton" pitchFamily="2" charset="77"/>
              </a:rPr>
              <a:t>70,000</a:t>
            </a:r>
          </a:p>
        </p:txBody>
      </p:sp>
      <p:sp>
        <p:nvSpPr>
          <p:cNvPr id="12" name="TextBox 11">
            <a:extLst>
              <a:ext uri="{FF2B5EF4-FFF2-40B4-BE49-F238E27FC236}">
                <a16:creationId xmlns:a16="http://schemas.microsoft.com/office/drawing/2014/main" id="{A7C7A09A-601D-2969-20C8-56F41DDC2C11}"/>
              </a:ext>
            </a:extLst>
          </p:cNvPr>
          <p:cNvSpPr txBox="1"/>
          <p:nvPr/>
        </p:nvSpPr>
        <p:spPr>
          <a:xfrm>
            <a:off x="4505475" y="2196956"/>
            <a:ext cx="1607571" cy="596253"/>
          </a:xfrm>
          <a:prstGeom prst="rect">
            <a:avLst/>
          </a:prstGeom>
          <a:noFill/>
        </p:spPr>
        <p:txBody>
          <a:bodyPr wrap="square" rtlCol="0" anchor="b">
            <a:spAutoFit/>
          </a:bodyPr>
          <a:lstStyle/>
          <a:p>
            <a:pPr>
              <a:lnSpc>
                <a:spcPct val="80000"/>
              </a:lnSpc>
            </a:pPr>
            <a:r>
              <a:rPr lang="en-GB" sz="4000" b="1" dirty="0">
                <a:solidFill>
                  <a:schemeClr val="bg1"/>
                </a:solidFill>
                <a:latin typeface="Anton" pitchFamily="2" charset="77"/>
              </a:rPr>
              <a:t>95%</a:t>
            </a:r>
          </a:p>
        </p:txBody>
      </p:sp>
      <p:sp>
        <p:nvSpPr>
          <p:cNvPr id="7" name="TextBox 6">
            <a:extLst>
              <a:ext uri="{FF2B5EF4-FFF2-40B4-BE49-F238E27FC236}">
                <a16:creationId xmlns:a16="http://schemas.microsoft.com/office/drawing/2014/main" id="{0AD99EE2-71E1-1494-69CE-4A5296338CC9}"/>
              </a:ext>
            </a:extLst>
          </p:cNvPr>
          <p:cNvSpPr txBox="1"/>
          <p:nvPr/>
        </p:nvSpPr>
        <p:spPr>
          <a:xfrm>
            <a:off x="343283" y="2939810"/>
            <a:ext cx="3422612" cy="2174661"/>
          </a:xfrm>
          <a:prstGeom prst="rect">
            <a:avLst/>
          </a:prstGeom>
          <a:noFill/>
        </p:spPr>
        <p:txBody>
          <a:bodyPr wrap="square" rtlCol="0" anchor="ctr">
            <a:noAutofit/>
          </a:bodyPr>
          <a:lstStyle/>
          <a:p>
            <a:r>
              <a:rPr lang="en-US" sz="3500" dirty="0">
                <a:solidFill>
                  <a:srgbClr val="F5C946"/>
                </a:solidFill>
                <a:latin typeface="Overpass" pitchFamily="2" charset="77"/>
              </a:rPr>
              <a:t>Testicular cancer by </a:t>
            </a:r>
            <a:br>
              <a:rPr lang="en-US" sz="3500" dirty="0">
                <a:solidFill>
                  <a:srgbClr val="F5C946"/>
                </a:solidFill>
                <a:latin typeface="Overpass" pitchFamily="2" charset="77"/>
              </a:rPr>
            </a:br>
            <a:r>
              <a:rPr lang="en-US" sz="3500" dirty="0">
                <a:solidFill>
                  <a:srgbClr val="F5C946"/>
                </a:solidFill>
                <a:latin typeface="Overpass" pitchFamily="2" charset="77"/>
              </a:rPr>
              <a:t>the numbers</a:t>
            </a:r>
          </a:p>
        </p:txBody>
      </p:sp>
    </p:spTree>
    <p:custDataLst>
      <p:tags r:id="rId1"/>
    </p:custDataLst>
    <p:extLst>
      <p:ext uri="{BB962C8B-B14F-4D97-AF65-F5344CB8AC3E}">
        <p14:creationId xmlns:p14="http://schemas.microsoft.com/office/powerpoint/2010/main" val="236067319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eck Your Pair – A How-To Guide">
            <a:hlinkClick r:id="" action="ppaction://media"/>
            <a:extLst>
              <a:ext uri="{FF2B5EF4-FFF2-40B4-BE49-F238E27FC236}">
                <a16:creationId xmlns:a16="http://schemas.microsoft.com/office/drawing/2014/main" id="{B52A6B49-82CD-4294-A59B-3D1B09EE571D}"/>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53094" y="0"/>
            <a:ext cx="9144000" cy="5143500"/>
          </a:xfrm>
          <a:prstGeom prst="rect">
            <a:avLst/>
          </a:prstGeom>
        </p:spPr>
      </p:pic>
    </p:spTree>
    <p:custDataLst>
      <p:tags r:id="rId1"/>
    </p:custDataLst>
    <p:extLst>
      <p:ext uri="{BB962C8B-B14F-4D97-AF65-F5344CB8AC3E}">
        <p14:creationId xmlns:p14="http://schemas.microsoft.com/office/powerpoint/2010/main" val="12162839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33333">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15AFFF-F59E-1463-798E-8A2DA988C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826"/>
            <a:ext cx="9157252" cy="5191326"/>
          </a:xfrm>
          <a:prstGeom prst="rect">
            <a:avLst/>
          </a:prstGeom>
        </p:spPr>
      </p:pic>
    </p:spTree>
    <p:custDataLst>
      <p:tags r:id="rId1"/>
    </p:custDataLst>
    <p:extLst>
      <p:ext uri="{BB962C8B-B14F-4D97-AF65-F5344CB8AC3E}">
        <p14:creationId xmlns:p14="http://schemas.microsoft.com/office/powerpoint/2010/main" val="332559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starry night sky&#10;&#10;Description automatically generated with medium confidence">
            <a:extLst>
              <a:ext uri="{FF2B5EF4-FFF2-40B4-BE49-F238E27FC236}">
                <a16:creationId xmlns:a16="http://schemas.microsoft.com/office/drawing/2014/main" id="{4DA94D9B-C88B-9080-EE4C-D8CEEC0E2B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763004" y="1"/>
            <a:ext cx="5380996" cy="5143501"/>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5">
            <p14:nvContentPartPr>
              <p14:cNvPr id="2" name="Ink 1">
                <a:extLst>
                  <a:ext uri="{FF2B5EF4-FFF2-40B4-BE49-F238E27FC236}">
                    <a16:creationId xmlns:a16="http://schemas.microsoft.com/office/drawing/2014/main" id="{58690E90-48AB-9B9D-5E88-140B36A45A75}"/>
                  </a:ext>
                </a:extLst>
              </p14:cNvPr>
              <p14:cNvContentPartPr/>
              <p14:nvPr/>
            </p14:nvContentPartPr>
            <p14:xfrm>
              <a:off x="10640597" y="2310663"/>
              <a:ext cx="293" cy="293"/>
            </p14:xfrm>
          </p:contentPart>
        </mc:Choice>
        <mc:Fallback xmlns="">
          <p:pic>
            <p:nvPicPr>
              <p:cNvPr id="2" name="Ink 1">
                <a:extLst>
                  <a:ext uri="{FF2B5EF4-FFF2-40B4-BE49-F238E27FC236}">
                    <a16:creationId xmlns:a16="http://schemas.microsoft.com/office/drawing/2014/main" id="{58690E90-48AB-9B9D-5E88-140B36A45A75}"/>
                  </a:ext>
                </a:extLst>
              </p:cNvPr>
              <p:cNvPicPr/>
              <p:nvPr/>
            </p:nvPicPr>
            <p:blipFill>
              <a:blip r:embed="rId6"/>
              <a:stretch>
                <a:fillRect/>
              </a:stretch>
            </p:blipFill>
            <p:spPr>
              <a:xfrm>
                <a:off x="10625947" y="222276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3" name="Ink 2">
                <a:extLst>
                  <a:ext uri="{FF2B5EF4-FFF2-40B4-BE49-F238E27FC236}">
                    <a16:creationId xmlns:a16="http://schemas.microsoft.com/office/drawing/2014/main" id="{A142743F-92BB-073E-97EE-F7F43CBA2B4F}"/>
                  </a:ext>
                </a:extLst>
              </p14:cNvPr>
              <p14:cNvContentPartPr/>
              <p14:nvPr/>
            </p14:nvContentPartPr>
            <p14:xfrm>
              <a:off x="10451057" y="2653765"/>
              <a:ext cx="293" cy="293"/>
            </p14:xfrm>
          </p:contentPart>
        </mc:Choice>
        <mc:Fallback xmlns="">
          <p:pic>
            <p:nvPicPr>
              <p:cNvPr id="3" name="Ink 2">
                <a:extLst>
                  <a:ext uri="{FF2B5EF4-FFF2-40B4-BE49-F238E27FC236}">
                    <a16:creationId xmlns:a16="http://schemas.microsoft.com/office/drawing/2014/main" id="{A142743F-92BB-073E-97EE-F7F43CBA2B4F}"/>
                  </a:ext>
                </a:extLst>
              </p:cNvPr>
              <p:cNvPicPr/>
              <p:nvPr/>
            </p:nvPicPr>
            <p:blipFill>
              <a:blip r:embed="rId8"/>
              <a:stretch>
                <a:fillRect/>
              </a:stretch>
            </p:blipFill>
            <p:spPr>
              <a:xfrm>
                <a:off x="10436407" y="2565865"/>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4" name="Ink 3">
                <a:extLst>
                  <a:ext uri="{FF2B5EF4-FFF2-40B4-BE49-F238E27FC236}">
                    <a16:creationId xmlns:a16="http://schemas.microsoft.com/office/drawing/2014/main" id="{0E9E83DE-E8FC-F902-F7FD-883E9349B6EE}"/>
                  </a:ext>
                </a:extLst>
              </p14:cNvPr>
              <p14:cNvContentPartPr/>
              <p14:nvPr/>
            </p14:nvContentPartPr>
            <p14:xfrm>
              <a:off x="12544479" y="2659908"/>
              <a:ext cx="293" cy="293"/>
            </p14:xfrm>
          </p:contentPart>
        </mc:Choice>
        <mc:Fallback xmlns="">
          <p:pic>
            <p:nvPicPr>
              <p:cNvPr id="4" name="Ink 3">
                <a:extLst>
                  <a:ext uri="{FF2B5EF4-FFF2-40B4-BE49-F238E27FC236}">
                    <a16:creationId xmlns:a16="http://schemas.microsoft.com/office/drawing/2014/main" id="{0E9E83DE-E8FC-F902-F7FD-883E9349B6EE}"/>
                  </a:ext>
                </a:extLst>
              </p:cNvPr>
              <p:cNvPicPr/>
              <p:nvPr/>
            </p:nvPicPr>
            <p:blipFill>
              <a:blip r:embed="rId10"/>
              <a:stretch>
                <a:fillRect/>
              </a:stretch>
            </p:blipFill>
            <p:spPr>
              <a:xfrm>
                <a:off x="12529829" y="257200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5" name="Ink 4">
                <a:extLst>
                  <a:ext uri="{FF2B5EF4-FFF2-40B4-BE49-F238E27FC236}">
                    <a16:creationId xmlns:a16="http://schemas.microsoft.com/office/drawing/2014/main" id="{D37CDC0C-E00A-C39A-B6E6-53CB6A21DA1B}"/>
                  </a:ext>
                </a:extLst>
              </p14:cNvPr>
              <p14:cNvContentPartPr/>
              <p14:nvPr/>
            </p14:nvContentPartPr>
            <p14:xfrm>
              <a:off x="14698157" y="2698810"/>
              <a:ext cx="293" cy="293"/>
            </p14:xfrm>
          </p:contentPart>
        </mc:Choice>
        <mc:Fallback xmlns="">
          <p:pic>
            <p:nvPicPr>
              <p:cNvPr id="5" name="Ink 4">
                <a:extLst>
                  <a:ext uri="{FF2B5EF4-FFF2-40B4-BE49-F238E27FC236}">
                    <a16:creationId xmlns:a16="http://schemas.microsoft.com/office/drawing/2014/main" id="{D37CDC0C-E00A-C39A-B6E6-53CB6A21DA1B}"/>
                  </a:ext>
                </a:extLst>
              </p:cNvPr>
              <p:cNvPicPr/>
              <p:nvPr/>
            </p:nvPicPr>
            <p:blipFill>
              <a:blip r:embed="rId12"/>
              <a:stretch>
                <a:fillRect/>
              </a:stretch>
            </p:blipFill>
            <p:spPr>
              <a:xfrm>
                <a:off x="14683507" y="2610910"/>
                <a:ext cx="29300" cy="175800"/>
              </a:xfrm>
              <a:prstGeom prst="rect">
                <a:avLst/>
              </a:prstGeom>
            </p:spPr>
          </p:pic>
        </mc:Fallback>
      </mc:AlternateContent>
      <p:grpSp>
        <p:nvGrpSpPr>
          <p:cNvPr id="26" name="Group 25">
            <a:extLst>
              <a:ext uri="{FF2B5EF4-FFF2-40B4-BE49-F238E27FC236}">
                <a16:creationId xmlns:a16="http://schemas.microsoft.com/office/drawing/2014/main" id="{F3A2B6F6-1825-59DF-8B99-AC7DCAF6FE70}"/>
              </a:ext>
            </a:extLst>
          </p:cNvPr>
          <p:cNvGrpSpPr/>
          <p:nvPr/>
        </p:nvGrpSpPr>
        <p:grpSpPr>
          <a:xfrm>
            <a:off x="13052844" y="1011378"/>
            <a:ext cx="18428" cy="81315"/>
            <a:chOff x="4375457" y="651292"/>
            <a:chExt cx="22680" cy="100080"/>
          </a:xfrm>
        </p:grpSpPr>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23" name="Ink 22">
                  <a:extLst>
                    <a:ext uri="{FF2B5EF4-FFF2-40B4-BE49-F238E27FC236}">
                      <a16:creationId xmlns:a16="http://schemas.microsoft.com/office/drawing/2014/main" id="{B8360440-4CE9-CEB4-FB7B-3B3423ADE24A}"/>
                    </a:ext>
                  </a:extLst>
                </p14:cNvPr>
                <p14:cNvContentPartPr/>
                <p14:nvPr/>
              </p14:nvContentPartPr>
              <p14:xfrm>
                <a:off x="4375457" y="751012"/>
                <a:ext cx="360" cy="360"/>
              </p14:xfrm>
            </p:contentPart>
          </mc:Choice>
          <mc:Fallback xmlns="">
            <p:pic>
              <p:nvPicPr>
                <p:cNvPr id="23" name="Ink 22">
                  <a:extLst>
                    <a:ext uri="{FF2B5EF4-FFF2-40B4-BE49-F238E27FC236}">
                      <a16:creationId xmlns:a16="http://schemas.microsoft.com/office/drawing/2014/main" id="{B8360440-4CE9-CEB4-FB7B-3B3423ADE24A}"/>
                    </a:ext>
                  </a:extLst>
                </p:cNvPr>
                <p:cNvPicPr/>
                <p:nvPr/>
              </p:nvPicPr>
              <p:blipFill>
                <a:blip r:embed="rId15"/>
                <a:stretch>
                  <a:fillRect/>
                </a:stretch>
              </p:blipFill>
              <p:spPr>
                <a:xfrm>
                  <a:off x="4357457" y="643372"/>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24" name="Ink 23">
                  <a:extLst>
                    <a:ext uri="{FF2B5EF4-FFF2-40B4-BE49-F238E27FC236}">
                      <a16:creationId xmlns:a16="http://schemas.microsoft.com/office/drawing/2014/main" id="{DECEB73C-F183-287D-322D-85AE6DDD79DA}"/>
                    </a:ext>
                  </a:extLst>
                </p14:cNvPr>
                <p14:cNvContentPartPr/>
                <p14:nvPr/>
              </p14:nvContentPartPr>
              <p14:xfrm>
                <a:off x="4397777" y="651292"/>
                <a:ext cx="360" cy="360"/>
              </p14:xfrm>
            </p:contentPart>
          </mc:Choice>
          <mc:Fallback xmlns="">
            <p:pic>
              <p:nvPicPr>
                <p:cNvPr id="24" name="Ink 23">
                  <a:extLst>
                    <a:ext uri="{FF2B5EF4-FFF2-40B4-BE49-F238E27FC236}">
                      <a16:creationId xmlns:a16="http://schemas.microsoft.com/office/drawing/2014/main" id="{DECEB73C-F183-287D-322D-85AE6DDD79DA}"/>
                    </a:ext>
                  </a:extLst>
                </p:cNvPr>
                <p:cNvPicPr/>
                <p:nvPr/>
              </p:nvPicPr>
              <p:blipFill>
                <a:blip r:embed="rId17"/>
                <a:stretch>
                  <a:fillRect/>
                </a:stretch>
              </p:blipFill>
              <p:spPr>
                <a:xfrm>
                  <a:off x="4380137" y="543292"/>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25" name="Ink 24">
                <a:extLst>
                  <a:ext uri="{FF2B5EF4-FFF2-40B4-BE49-F238E27FC236}">
                    <a16:creationId xmlns:a16="http://schemas.microsoft.com/office/drawing/2014/main" id="{40ECBAA2-B20A-D488-C303-760743F3221D}"/>
                  </a:ext>
                </a:extLst>
              </p14:cNvPr>
              <p14:cNvContentPartPr/>
              <p14:nvPr/>
            </p14:nvContentPartPr>
            <p14:xfrm>
              <a:off x="2379141" y="-500394"/>
              <a:ext cx="293" cy="293"/>
            </p14:xfrm>
          </p:contentPart>
        </mc:Choice>
        <mc:Fallback xmlns="">
          <p:pic>
            <p:nvPicPr>
              <p:cNvPr id="25" name="Ink 24">
                <a:extLst>
                  <a:ext uri="{FF2B5EF4-FFF2-40B4-BE49-F238E27FC236}">
                    <a16:creationId xmlns:a16="http://schemas.microsoft.com/office/drawing/2014/main" id="{40ECBAA2-B20A-D488-C303-760743F3221D}"/>
                  </a:ext>
                </a:extLst>
              </p:cNvPr>
              <p:cNvPicPr/>
              <p:nvPr/>
            </p:nvPicPr>
            <p:blipFill>
              <a:blip r:embed="rId19"/>
              <a:stretch>
                <a:fillRect/>
              </a:stretch>
            </p:blipFill>
            <p:spPr>
              <a:xfrm>
                <a:off x="2364491" y="-588294"/>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27" name="Ink 26">
                <a:extLst>
                  <a:ext uri="{FF2B5EF4-FFF2-40B4-BE49-F238E27FC236}">
                    <a16:creationId xmlns:a16="http://schemas.microsoft.com/office/drawing/2014/main" id="{E5DC2A13-3C86-2F7D-884B-028DFB4D3947}"/>
                  </a:ext>
                </a:extLst>
              </p14:cNvPr>
              <p14:cNvContentPartPr/>
              <p14:nvPr/>
            </p14:nvContentPartPr>
            <p14:xfrm>
              <a:off x="11660252" y="1014303"/>
              <a:ext cx="293" cy="293"/>
            </p14:xfrm>
          </p:contentPart>
        </mc:Choice>
        <mc:Fallback xmlns="">
          <p:pic>
            <p:nvPicPr>
              <p:cNvPr id="27" name="Ink 26">
                <a:extLst>
                  <a:ext uri="{FF2B5EF4-FFF2-40B4-BE49-F238E27FC236}">
                    <a16:creationId xmlns:a16="http://schemas.microsoft.com/office/drawing/2014/main" id="{E5DC2A13-3C86-2F7D-884B-028DFB4D3947}"/>
                  </a:ext>
                </a:extLst>
              </p:cNvPr>
              <p:cNvPicPr/>
              <p:nvPr/>
            </p:nvPicPr>
            <p:blipFill>
              <a:blip r:embed="rId21"/>
              <a:stretch>
                <a:fillRect/>
              </a:stretch>
            </p:blipFill>
            <p:spPr>
              <a:xfrm>
                <a:off x="11645602" y="92640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28" name="Ink 27">
                <a:extLst>
                  <a:ext uri="{FF2B5EF4-FFF2-40B4-BE49-F238E27FC236}">
                    <a16:creationId xmlns:a16="http://schemas.microsoft.com/office/drawing/2014/main" id="{B3A41BBC-6C5B-5E3A-FF9C-3CCA00878BF0}"/>
                  </a:ext>
                </a:extLst>
              </p14:cNvPr>
              <p14:cNvContentPartPr/>
              <p14:nvPr/>
            </p14:nvContentPartPr>
            <p14:xfrm>
              <a:off x="11879919" y="1053498"/>
              <a:ext cx="293" cy="293"/>
            </p14:xfrm>
          </p:contentPart>
        </mc:Choice>
        <mc:Fallback xmlns="">
          <p:pic>
            <p:nvPicPr>
              <p:cNvPr id="28" name="Ink 27">
                <a:extLst>
                  <a:ext uri="{FF2B5EF4-FFF2-40B4-BE49-F238E27FC236}">
                    <a16:creationId xmlns:a16="http://schemas.microsoft.com/office/drawing/2014/main" id="{B3A41BBC-6C5B-5E3A-FF9C-3CCA00878BF0}"/>
                  </a:ext>
                </a:extLst>
              </p:cNvPr>
              <p:cNvPicPr/>
              <p:nvPr/>
            </p:nvPicPr>
            <p:blipFill>
              <a:blip r:embed="rId23"/>
              <a:stretch>
                <a:fillRect/>
              </a:stretch>
            </p:blipFill>
            <p:spPr>
              <a:xfrm>
                <a:off x="11865269" y="96559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29" name="Ink 28">
                <a:extLst>
                  <a:ext uri="{FF2B5EF4-FFF2-40B4-BE49-F238E27FC236}">
                    <a16:creationId xmlns:a16="http://schemas.microsoft.com/office/drawing/2014/main" id="{202BCB52-2543-2804-4A2D-2F38E7E22C73}"/>
                  </a:ext>
                </a:extLst>
              </p14:cNvPr>
              <p14:cNvContentPartPr/>
              <p14:nvPr/>
            </p14:nvContentPartPr>
            <p14:xfrm>
              <a:off x="11807672" y="2199513"/>
              <a:ext cx="293" cy="293"/>
            </p14:xfrm>
          </p:contentPart>
        </mc:Choice>
        <mc:Fallback xmlns="">
          <p:pic>
            <p:nvPicPr>
              <p:cNvPr id="29" name="Ink 28">
                <a:extLst>
                  <a:ext uri="{FF2B5EF4-FFF2-40B4-BE49-F238E27FC236}">
                    <a16:creationId xmlns:a16="http://schemas.microsoft.com/office/drawing/2014/main" id="{202BCB52-2543-2804-4A2D-2F38E7E22C73}"/>
                  </a:ext>
                </a:extLst>
              </p:cNvPr>
              <p:cNvPicPr/>
              <p:nvPr/>
            </p:nvPicPr>
            <p:blipFill>
              <a:blip r:embed="rId25"/>
              <a:stretch>
                <a:fillRect/>
              </a:stretch>
            </p:blipFill>
            <p:spPr>
              <a:xfrm>
                <a:off x="11793022" y="2111613"/>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30" name="Ink 29">
                <a:extLst>
                  <a:ext uri="{FF2B5EF4-FFF2-40B4-BE49-F238E27FC236}">
                    <a16:creationId xmlns:a16="http://schemas.microsoft.com/office/drawing/2014/main" id="{D28A7401-4841-5CB1-20EC-A673A2572A11}"/>
                  </a:ext>
                </a:extLst>
              </p14:cNvPr>
              <p14:cNvContentPartPr/>
              <p14:nvPr/>
            </p14:nvContentPartPr>
            <p14:xfrm>
              <a:off x="11936957" y="2819028"/>
              <a:ext cx="293" cy="293"/>
            </p14:xfrm>
          </p:contentPart>
        </mc:Choice>
        <mc:Fallback xmlns="">
          <p:pic>
            <p:nvPicPr>
              <p:cNvPr id="30" name="Ink 29">
                <a:extLst>
                  <a:ext uri="{FF2B5EF4-FFF2-40B4-BE49-F238E27FC236}">
                    <a16:creationId xmlns:a16="http://schemas.microsoft.com/office/drawing/2014/main" id="{D28A7401-4841-5CB1-20EC-A673A2572A11}"/>
                  </a:ext>
                </a:extLst>
              </p:cNvPr>
              <p:cNvPicPr/>
              <p:nvPr/>
            </p:nvPicPr>
            <p:blipFill>
              <a:blip r:embed="rId27"/>
              <a:stretch>
                <a:fillRect/>
              </a:stretch>
            </p:blipFill>
            <p:spPr>
              <a:xfrm>
                <a:off x="11922307" y="2731128"/>
                <a:ext cx="29300" cy="1758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31" name="Ink 30">
                <a:extLst>
                  <a:ext uri="{FF2B5EF4-FFF2-40B4-BE49-F238E27FC236}">
                    <a16:creationId xmlns:a16="http://schemas.microsoft.com/office/drawing/2014/main" id="{79408B61-77F0-B211-33BC-1E852451ED3F}"/>
                  </a:ext>
                </a:extLst>
              </p14:cNvPr>
              <p14:cNvContentPartPr/>
              <p14:nvPr/>
            </p14:nvContentPartPr>
            <p14:xfrm>
              <a:off x="11329434" y="1841389"/>
              <a:ext cx="293" cy="293"/>
            </p14:xfrm>
          </p:contentPart>
        </mc:Choice>
        <mc:Fallback xmlns="">
          <p:pic>
            <p:nvPicPr>
              <p:cNvPr id="31" name="Ink 30">
                <a:extLst>
                  <a:ext uri="{FF2B5EF4-FFF2-40B4-BE49-F238E27FC236}">
                    <a16:creationId xmlns:a16="http://schemas.microsoft.com/office/drawing/2014/main" id="{79408B61-77F0-B211-33BC-1E852451ED3F}"/>
                  </a:ext>
                </a:extLst>
              </p:cNvPr>
              <p:cNvPicPr/>
              <p:nvPr/>
            </p:nvPicPr>
            <p:blipFill>
              <a:blip r:embed="rId29"/>
              <a:stretch>
                <a:fillRect/>
              </a:stretch>
            </p:blipFill>
            <p:spPr>
              <a:xfrm>
                <a:off x="11314784" y="1753489"/>
                <a:ext cx="29300" cy="175800"/>
              </a:xfrm>
              <a:prstGeom prst="rect">
                <a:avLst/>
              </a:prstGeom>
            </p:spPr>
          </p:pic>
        </mc:Fallback>
      </mc:AlternateContent>
      <p:sp>
        <p:nvSpPr>
          <p:cNvPr id="6" name="TextBox 5">
            <a:extLst>
              <a:ext uri="{FF2B5EF4-FFF2-40B4-BE49-F238E27FC236}">
                <a16:creationId xmlns:a16="http://schemas.microsoft.com/office/drawing/2014/main" id="{5AF86973-B5B5-8FFE-4112-FB6F8E3A902C}"/>
              </a:ext>
            </a:extLst>
          </p:cNvPr>
          <p:cNvSpPr txBox="1"/>
          <p:nvPr/>
        </p:nvSpPr>
        <p:spPr>
          <a:xfrm>
            <a:off x="4379939" y="771489"/>
            <a:ext cx="4194217" cy="2382528"/>
          </a:xfrm>
          <a:prstGeom prst="rect">
            <a:avLst/>
          </a:prstGeom>
          <a:noFill/>
        </p:spPr>
        <p:txBody>
          <a:bodyPr wrap="square" rtlCol="0" anchor="b">
            <a:spAutoFit/>
          </a:bodyPr>
          <a:lstStyle/>
          <a:p>
            <a:pPr>
              <a:lnSpc>
                <a:spcPct val="80000"/>
              </a:lnSpc>
            </a:pPr>
            <a:r>
              <a:rPr lang="en-US" sz="1800" dirty="0">
                <a:solidFill>
                  <a:schemeClr val="bg1"/>
                </a:solidFill>
                <a:latin typeface="Overpass Light" panose="00000400000000000000" pitchFamily="2" charset="0"/>
              </a:rPr>
              <a:t>“We usually get so distracted with how busy our day to day lives are that we neglect to take care of ourselves and to make time for it.</a:t>
            </a:r>
            <a:br>
              <a:rPr lang="en-US" sz="1800" dirty="0">
                <a:solidFill>
                  <a:schemeClr val="bg1"/>
                </a:solidFill>
                <a:latin typeface="Overpass Light" panose="00000400000000000000" pitchFamily="2" charset="0"/>
              </a:rPr>
            </a:br>
            <a:br>
              <a:rPr lang="en-US" sz="1800" dirty="0">
                <a:solidFill>
                  <a:schemeClr val="bg1"/>
                </a:solidFill>
                <a:latin typeface="Overpass Light" panose="00000400000000000000" pitchFamily="2" charset="0"/>
              </a:rPr>
            </a:br>
            <a:r>
              <a:rPr lang="en-US" sz="1800" dirty="0">
                <a:solidFill>
                  <a:schemeClr val="bg1"/>
                </a:solidFill>
                <a:latin typeface="Overpass Light" panose="00000400000000000000" pitchFamily="2" charset="0"/>
              </a:rPr>
              <a:t>If we can help people become more comfortable talking about their health and being more open, we </a:t>
            </a:r>
            <a:r>
              <a:rPr lang="en-US" sz="1800" dirty="0">
                <a:solidFill>
                  <a:schemeClr val="bg1"/>
                </a:solidFill>
                <a:latin typeface="Overpass ExtraBold" panose="00000900000000000000" pitchFamily="2" charset="0"/>
              </a:rPr>
              <a:t>can </a:t>
            </a:r>
            <a:r>
              <a:rPr lang="en-US" sz="1800" b="1" dirty="0">
                <a:solidFill>
                  <a:schemeClr val="bg1"/>
                </a:solidFill>
                <a:latin typeface="Overpass ExtraBold" panose="00000900000000000000" pitchFamily="2" charset="0"/>
              </a:rPr>
              <a:t>catch it early and save lives.”</a:t>
            </a:r>
            <a:br>
              <a:rPr lang="en-US" sz="1800" dirty="0">
                <a:solidFill>
                  <a:schemeClr val="bg1"/>
                </a:solidFill>
                <a:latin typeface="Overpass Light" panose="00000400000000000000" pitchFamily="2" charset="0"/>
              </a:rPr>
            </a:br>
            <a:endParaRPr lang="en-GB" sz="1800" b="1" dirty="0">
              <a:solidFill>
                <a:schemeClr val="bg1"/>
              </a:solidFill>
              <a:latin typeface="Overpass Light" panose="00000400000000000000" pitchFamily="2" charset="0"/>
            </a:endParaRPr>
          </a:p>
        </p:txBody>
      </p:sp>
      <p:sp>
        <p:nvSpPr>
          <p:cNvPr id="13" name="TextBox 12">
            <a:extLst>
              <a:ext uri="{FF2B5EF4-FFF2-40B4-BE49-F238E27FC236}">
                <a16:creationId xmlns:a16="http://schemas.microsoft.com/office/drawing/2014/main" id="{5556B309-D8B5-02B4-A102-5A7205BBB331}"/>
              </a:ext>
            </a:extLst>
          </p:cNvPr>
          <p:cNvSpPr txBox="1"/>
          <p:nvPr/>
        </p:nvSpPr>
        <p:spPr>
          <a:xfrm>
            <a:off x="4698783" y="4176290"/>
            <a:ext cx="3533540" cy="424732"/>
          </a:xfrm>
          <a:prstGeom prst="rect">
            <a:avLst/>
          </a:prstGeom>
          <a:noFill/>
        </p:spPr>
        <p:txBody>
          <a:bodyPr wrap="square" rtlCol="0" anchor="b">
            <a:spAutoFit/>
          </a:bodyPr>
          <a:lstStyle/>
          <a:p>
            <a:pPr algn="r">
              <a:lnSpc>
                <a:spcPct val="80000"/>
              </a:lnSpc>
            </a:pPr>
            <a:r>
              <a:rPr lang="en-US" sz="1800" dirty="0">
                <a:solidFill>
                  <a:schemeClr val="bg1"/>
                </a:solidFill>
                <a:latin typeface="Overpass Light" panose="00000400000000000000" pitchFamily="2" charset="0"/>
              </a:rPr>
              <a:t>Ray Clinger</a:t>
            </a:r>
            <a:br>
              <a:rPr lang="en-US" sz="1800" dirty="0">
                <a:solidFill>
                  <a:schemeClr val="bg1"/>
                </a:solidFill>
                <a:latin typeface="Overpass Light" panose="00000400000000000000" pitchFamily="2" charset="0"/>
              </a:rPr>
            </a:br>
            <a:r>
              <a:rPr lang="en-US" sz="900" dirty="0">
                <a:solidFill>
                  <a:schemeClr val="bg1"/>
                </a:solidFill>
                <a:latin typeface="Overpass Light" panose="00000400000000000000" pitchFamily="2" charset="0"/>
              </a:rPr>
              <a:t>Testicular Cancer Survivor</a:t>
            </a:r>
            <a:endParaRPr lang="en-GB" sz="1800" b="1" dirty="0">
              <a:solidFill>
                <a:schemeClr val="bg1"/>
              </a:solidFill>
              <a:latin typeface="Overpass Light" panose="00000400000000000000" pitchFamily="2" charset="0"/>
            </a:endParaRPr>
          </a:p>
        </p:txBody>
      </p:sp>
      <p:pic>
        <p:nvPicPr>
          <p:cNvPr id="14" name="Picture 13">
            <a:extLst>
              <a:ext uri="{FF2B5EF4-FFF2-40B4-BE49-F238E27FC236}">
                <a16:creationId xmlns:a16="http://schemas.microsoft.com/office/drawing/2014/main" id="{FAE03BCD-A33B-96C8-4250-E687983A4B45}"/>
              </a:ext>
            </a:extLst>
          </p:cNvPr>
          <p:cNvPicPr>
            <a:picLocks noChangeAspect="1"/>
          </p:cNvPicPr>
          <p:nvPr/>
        </p:nvPicPr>
        <p:blipFill rotWithShape="1">
          <a:blip r:embed="rId30" cstate="email">
            <a:extLst>
              <a:ext uri="{28A0092B-C50C-407E-A947-70E740481C1C}">
                <a14:useLocalDpi xmlns:a14="http://schemas.microsoft.com/office/drawing/2010/main" val="0"/>
              </a:ext>
            </a:extLst>
          </a:blip>
          <a:srcRect r="11015"/>
          <a:stretch/>
        </p:blipFill>
        <p:spPr>
          <a:xfrm>
            <a:off x="0" y="1"/>
            <a:ext cx="3787107" cy="5143500"/>
          </a:xfrm>
          <a:prstGeom prst="rect">
            <a:avLst/>
          </a:prstGeom>
        </p:spPr>
      </p:pic>
      <p:sp>
        <p:nvSpPr>
          <p:cNvPr id="17" name="Rectangle 16">
            <a:extLst>
              <a:ext uri="{FF2B5EF4-FFF2-40B4-BE49-F238E27FC236}">
                <a16:creationId xmlns:a16="http://schemas.microsoft.com/office/drawing/2014/main" id="{5C84F565-B023-2F96-8DD0-054B4242310A}"/>
              </a:ext>
            </a:extLst>
          </p:cNvPr>
          <p:cNvSpPr/>
          <p:nvPr/>
        </p:nvSpPr>
        <p:spPr>
          <a:xfrm>
            <a:off x="0" y="-1"/>
            <a:ext cx="3786814" cy="5143500"/>
          </a:xfrm>
          <a:prstGeom prst="rect">
            <a:avLst/>
          </a:prstGeom>
          <a:gradFill flip="none" rotWithShape="1">
            <a:gsLst>
              <a:gs pos="25000">
                <a:schemeClr val="tx1">
                  <a:alpha val="71000"/>
                </a:schemeClr>
              </a:gs>
              <a:gs pos="100000">
                <a:schemeClr val="tx1">
                  <a:alpha val="28644"/>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custDataLst>
      <p:tags r:id="rId1"/>
    </p:custDataLst>
    <p:extLst>
      <p:ext uri="{BB962C8B-B14F-4D97-AF65-F5344CB8AC3E}">
        <p14:creationId xmlns:p14="http://schemas.microsoft.com/office/powerpoint/2010/main" val="183154745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3B128-5138-4E44-9B75-2560F6C7060D}"/>
              </a:ext>
            </a:extLst>
          </p:cNvPr>
          <p:cNvSpPr txBox="1"/>
          <p:nvPr/>
        </p:nvSpPr>
        <p:spPr>
          <a:xfrm>
            <a:off x="268897" y="348058"/>
            <a:ext cx="7254735" cy="675698"/>
          </a:xfrm>
          <a:prstGeom prst="rect">
            <a:avLst/>
          </a:prstGeom>
          <a:noFill/>
        </p:spPr>
        <p:txBody>
          <a:bodyPr wrap="square" rtlCol="0">
            <a:spAutoFit/>
          </a:bodyPr>
          <a:lstStyle/>
          <a:p>
            <a:pPr>
              <a:lnSpc>
                <a:spcPct val="80000"/>
              </a:lnSpc>
            </a:pPr>
            <a:r>
              <a:rPr lang="en-GB" sz="4500" spc="92" dirty="0">
                <a:solidFill>
                  <a:schemeClr val="bg1"/>
                </a:solidFill>
                <a:latin typeface="Anton" pitchFamily="2" charset="77"/>
              </a:rPr>
              <a:t>HOW WILL YOU TAKE ACTION?</a:t>
            </a:r>
            <a:endParaRPr lang="en-US" sz="4500" spc="92" dirty="0">
              <a:solidFill>
                <a:schemeClr val="bg1"/>
              </a:solidFill>
              <a:latin typeface="Overpass" panose="00000500000000000000" pitchFamily="2" charset="0"/>
            </a:endParaRPr>
          </a:p>
        </p:txBody>
      </p:sp>
      <p:graphicFrame>
        <p:nvGraphicFramePr>
          <p:cNvPr id="5" name="Table 4">
            <a:extLst>
              <a:ext uri="{FF2B5EF4-FFF2-40B4-BE49-F238E27FC236}">
                <a16:creationId xmlns:a16="http://schemas.microsoft.com/office/drawing/2014/main" id="{7149F27F-A0D0-4956-A9B7-6C2FDAB6B644}"/>
              </a:ext>
            </a:extLst>
          </p:cNvPr>
          <p:cNvGraphicFramePr>
            <a:graphicFrameLocks noGrp="1"/>
          </p:cNvGraphicFramePr>
          <p:nvPr>
            <p:extLst>
              <p:ext uri="{D42A27DB-BD31-4B8C-83A1-F6EECF244321}">
                <p14:modId xmlns:p14="http://schemas.microsoft.com/office/powerpoint/2010/main" val="3228893365"/>
              </p:ext>
            </p:extLst>
          </p:nvPr>
        </p:nvGraphicFramePr>
        <p:xfrm>
          <a:off x="1110572" y="1719028"/>
          <a:ext cx="7254735" cy="3063240"/>
        </p:xfrm>
        <a:graphic>
          <a:graphicData uri="http://schemas.openxmlformats.org/drawingml/2006/table">
            <a:tbl>
              <a:tblPr bandRow="1">
                <a:tableStyleId>{5940675A-B579-460E-94D1-54222C63F5DA}</a:tableStyleId>
              </a:tblPr>
              <a:tblGrid>
                <a:gridCol w="7254735">
                  <a:extLst>
                    <a:ext uri="{9D8B030D-6E8A-4147-A177-3AD203B41FA5}">
                      <a16:colId xmlns:a16="http://schemas.microsoft.com/office/drawing/2014/main" val="20000"/>
                    </a:ext>
                  </a:extLst>
                </a:gridCol>
              </a:tblGrid>
              <a:tr h="773955">
                <a:tc>
                  <a:txBody>
                    <a:bodyPr/>
                    <a:lstStyle/>
                    <a:p>
                      <a:pPr marL="0" marR="0" lvl="0" indent="0" algn="l" defTabSz="685543"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113" normalizeH="0" baseline="0" noProof="0" dirty="0">
                        <a:ln>
                          <a:noFill/>
                        </a:ln>
                        <a:solidFill>
                          <a:schemeClr val="bg1"/>
                        </a:solidFill>
                        <a:effectLst/>
                        <a:uLnTx/>
                        <a:uFillTx/>
                        <a:latin typeface="Anton" pitchFamily="2" charset="77"/>
                        <a:ea typeface="+mn-ea"/>
                        <a:cs typeface="+mn-cs"/>
                      </a:endParaRPr>
                    </a:p>
                    <a:p>
                      <a:pPr marL="914400" marR="0" lvl="2" indent="0" algn="l" defTabSz="685543"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rPr>
                        <a:t>Do a check (</a:t>
                      </a: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hlinkClick r:id="rId4"/>
                        </a:rPr>
                        <a:t>How-to guide</a:t>
                      </a: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rPr>
                        <a:t>)</a:t>
                      </a:r>
                      <a:endParaRPr kumimoji="0" lang="en-US"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endParaRPr>
                    </a:p>
                    <a:p>
                      <a:pPr marL="0" marR="0" lvl="0" indent="0" algn="l" defTabSz="685543" rtl="0" eaLnBrk="1" fontAlgn="auto" latinLnBrk="0" hangingPunct="1">
                        <a:lnSpc>
                          <a:spcPct val="100000"/>
                        </a:lnSpc>
                        <a:spcBef>
                          <a:spcPts val="1200"/>
                        </a:spcBef>
                        <a:spcAft>
                          <a:spcPts val="0"/>
                        </a:spcAft>
                        <a:buClrTx/>
                        <a:buSzTx/>
                        <a:buFontTx/>
                        <a:buNone/>
                        <a:tabLst/>
                        <a:defRPr/>
                      </a:pPr>
                      <a:endParaRPr kumimoji="0" lang="en-GB" sz="11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endParaRPr>
                    </a:p>
                  </a:txBody>
                  <a:tcPr marL="41791" marR="41791" marT="0" marB="0" anchor="ctr">
                    <a:lnL w="635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8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spc="113" dirty="0">
                        <a:solidFill>
                          <a:schemeClr val="bg1"/>
                        </a:solidFill>
                        <a:latin typeface="Anton" pitchFamily="2" charset="77"/>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rPr>
                        <a:t>Make it a habit and check in with </a:t>
                      </a:r>
                      <a:r>
                        <a:rPr kumimoji="0" lang="en-GB" sz="1500" b="0" i="0" u="none" strike="noStrike" kern="1200" cap="none" spc="113" normalizeH="0" baseline="0" noProof="0">
                          <a:ln>
                            <a:noFill/>
                          </a:ln>
                          <a:solidFill>
                            <a:schemeClr val="bg1"/>
                          </a:solidFill>
                          <a:effectLst/>
                          <a:uLnTx/>
                          <a:uFillTx/>
                          <a:latin typeface="Overpass Light" panose="00000400000000000000" pitchFamily="2" charset="0"/>
                          <a:ea typeface="+mn-ea"/>
                          <a:cs typeface="+mn-cs"/>
                        </a:rPr>
                        <a:t>your nuts. </a:t>
                      </a: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rPr>
                        <a:t>If it doesn’t feel right get it checked by a doctor.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kern="1200" dirty="0">
                        <a:solidFill>
                          <a:schemeClr val="bg1"/>
                        </a:solidFill>
                        <a:latin typeface="Overpass Light" pitchFamily="2" charset="77"/>
                        <a:ea typeface="+mn-ea"/>
                        <a:cs typeface="+mn-cs"/>
                      </a:endParaRPr>
                    </a:p>
                  </a:txBody>
                  <a:tcPr marL="41791" marR="41791" marT="0" marB="0" anchor="ctr">
                    <a:lnL w="635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spc="113" dirty="0">
                        <a:solidFill>
                          <a:schemeClr val="bg1"/>
                        </a:solidFill>
                        <a:latin typeface="Anton" pitchFamily="2" charset="77"/>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113" normalizeH="0" baseline="0" noProof="0" dirty="0">
                          <a:ln>
                            <a:noFill/>
                          </a:ln>
                          <a:solidFill>
                            <a:schemeClr val="bg1"/>
                          </a:solidFill>
                          <a:effectLst/>
                          <a:uLnTx/>
                          <a:uFillTx/>
                          <a:latin typeface="Overpass Light" panose="00000400000000000000" pitchFamily="2" charset="0"/>
                          <a:ea typeface="+mn-ea"/>
                          <a:cs typeface="+mn-cs"/>
                        </a:rPr>
                        <a:t>Share what you learned today with a man in your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kern="1200" dirty="0">
                        <a:solidFill>
                          <a:schemeClr val="bg1"/>
                        </a:solidFill>
                        <a:latin typeface="Overpass Light" pitchFamily="2" charset="77"/>
                        <a:ea typeface="+mn-ea"/>
                        <a:cs typeface="+mn-cs"/>
                      </a:endParaRPr>
                    </a:p>
                  </a:txBody>
                  <a:tcPr marL="41791" marR="41791" marT="0" marB="0" anchor="ctr">
                    <a:lnL w="635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660133"/>
                  </a:ext>
                </a:extLst>
              </a:tr>
              <a:tr h="6829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spc="113" dirty="0">
                        <a:solidFill>
                          <a:schemeClr val="bg1"/>
                        </a:solidFill>
                        <a:latin typeface="Anton" pitchFamily="2" charset="77"/>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500" kern="1200" dirty="0">
                          <a:solidFill>
                            <a:schemeClr val="bg1"/>
                          </a:solidFill>
                          <a:latin typeface="Overpass Light" pitchFamily="2" charset="77"/>
                          <a:ea typeface="+mn-ea"/>
                          <a:cs typeface="+mn-cs"/>
                        </a:rPr>
                        <a:t>Learn more about testicular cancer at </a:t>
                      </a:r>
                      <a:r>
                        <a:rPr lang="en-US" sz="1500" kern="1200" dirty="0">
                          <a:solidFill>
                            <a:schemeClr val="bg1"/>
                          </a:solidFill>
                          <a:latin typeface="Overpass Light" pitchFamily="2" charset="77"/>
                          <a:ea typeface="+mn-ea"/>
                          <a:cs typeface="+mn-cs"/>
                          <a:hlinkClick r:id="rId5"/>
                        </a:rPr>
                        <a:t>movember.com</a:t>
                      </a:r>
                      <a:endParaRPr lang="en-US" sz="1500" kern="1200" dirty="0">
                        <a:solidFill>
                          <a:schemeClr val="bg1"/>
                        </a:solidFill>
                        <a:latin typeface="Overpass Light" pitchFamily="2" charset="77"/>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lain" startAt="4"/>
                        <a:tabLst/>
                        <a:defRPr/>
                      </a:pPr>
                      <a:endParaRPr lang="en-US" sz="1500" kern="1200" dirty="0">
                        <a:solidFill>
                          <a:schemeClr val="bg1"/>
                        </a:solidFill>
                        <a:latin typeface="Overpass Light" pitchFamily="2" charset="77"/>
                        <a:ea typeface="+mn-ea"/>
                        <a:cs typeface="+mn-cs"/>
                      </a:endParaRPr>
                    </a:p>
                  </a:txBody>
                  <a:tcPr marL="41791" marR="41791" marT="0" marB="0" anchor="ctr">
                    <a:lnL w="6350" cap="flat" cmpd="sng" algn="ctr">
                      <a:noFill/>
                      <a:prstDash val="solid"/>
                      <a:round/>
                      <a:headEnd type="none" w="med" len="med"/>
                      <a:tailEnd type="none" w="med" len="med"/>
                    </a:lnL>
                    <a:lnR w="76200" cap="flat" cmpd="sng" algn="ctr">
                      <a:no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7057108"/>
                  </a:ext>
                </a:extLst>
              </a:tr>
            </a:tbl>
          </a:graphicData>
        </a:graphic>
      </p:graphicFrame>
      <p:pic>
        <p:nvPicPr>
          <p:cNvPr id="9" name="Graphic 8" descr="Badge 4 with solid fill">
            <a:extLst>
              <a:ext uri="{FF2B5EF4-FFF2-40B4-BE49-F238E27FC236}">
                <a16:creationId xmlns:a16="http://schemas.microsoft.com/office/drawing/2014/main" id="{AF8BA028-44C1-705A-BAB0-6162FB8B95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0572" y="4122024"/>
            <a:ext cx="685800" cy="685800"/>
          </a:xfrm>
          <a:prstGeom prst="rect">
            <a:avLst/>
          </a:prstGeom>
        </p:spPr>
      </p:pic>
      <p:pic>
        <p:nvPicPr>
          <p:cNvPr id="11" name="Graphic 10" descr="Badge 3 with solid fill">
            <a:extLst>
              <a:ext uri="{FF2B5EF4-FFF2-40B4-BE49-F238E27FC236}">
                <a16:creationId xmlns:a16="http://schemas.microsoft.com/office/drawing/2014/main" id="{F30E2E91-F1B7-CEC9-57DC-61380156F3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0572" y="3427559"/>
            <a:ext cx="685800" cy="685800"/>
          </a:xfrm>
          <a:prstGeom prst="rect">
            <a:avLst/>
          </a:prstGeom>
        </p:spPr>
      </p:pic>
      <p:pic>
        <p:nvPicPr>
          <p:cNvPr id="13" name="Graphic 12" descr="Badge with solid fill">
            <a:extLst>
              <a:ext uri="{FF2B5EF4-FFF2-40B4-BE49-F238E27FC236}">
                <a16:creationId xmlns:a16="http://schemas.microsoft.com/office/drawing/2014/main" id="{1445D797-8E6B-1411-0C5D-3732CFD232C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10572" y="2588025"/>
            <a:ext cx="685800" cy="685800"/>
          </a:xfrm>
          <a:prstGeom prst="rect">
            <a:avLst/>
          </a:prstGeom>
        </p:spPr>
      </p:pic>
      <p:pic>
        <p:nvPicPr>
          <p:cNvPr id="15" name="Graphic 14" descr="Badge 1 with solid fill">
            <a:extLst>
              <a:ext uri="{FF2B5EF4-FFF2-40B4-BE49-F238E27FC236}">
                <a16:creationId xmlns:a16="http://schemas.microsoft.com/office/drawing/2014/main" id="{9A6AFB99-DD7D-5A87-1517-1416B4F36BE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0572" y="1717318"/>
            <a:ext cx="685800" cy="685800"/>
          </a:xfrm>
          <a:prstGeom prst="rect">
            <a:avLst/>
          </a:prstGeom>
        </p:spPr>
      </p:pic>
    </p:spTree>
    <p:custDataLst>
      <p:tags r:id="rId1"/>
    </p:custDataLst>
    <p:extLst>
      <p:ext uri="{BB962C8B-B14F-4D97-AF65-F5344CB8AC3E}">
        <p14:creationId xmlns:p14="http://schemas.microsoft.com/office/powerpoint/2010/main" val="415578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FFEC76-48CA-8C42-B26A-E5C7B5EF14F2}"/>
              </a:ext>
            </a:extLst>
          </p:cNvPr>
          <p:cNvSpPr/>
          <p:nvPr/>
        </p:nvSpPr>
        <p:spPr>
          <a:xfrm>
            <a:off x="1192" y="0"/>
            <a:ext cx="9141619"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p>
        </p:txBody>
      </p:sp>
      <p:sp>
        <p:nvSpPr>
          <p:cNvPr id="3" name="TextBox 2">
            <a:extLst>
              <a:ext uri="{FF2B5EF4-FFF2-40B4-BE49-F238E27FC236}">
                <a16:creationId xmlns:a16="http://schemas.microsoft.com/office/drawing/2014/main" id="{968D7DE2-F7D5-244A-9944-1EC4CC61A7D8}"/>
              </a:ext>
            </a:extLst>
          </p:cNvPr>
          <p:cNvSpPr txBox="1"/>
          <p:nvPr/>
        </p:nvSpPr>
        <p:spPr>
          <a:xfrm>
            <a:off x="2047662" y="2137540"/>
            <a:ext cx="5048677" cy="1011944"/>
          </a:xfrm>
          <a:prstGeom prst="rect">
            <a:avLst/>
          </a:prstGeom>
          <a:noFill/>
        </p:spPr>
        <p:txBody>
          <a:bodyPr wrap="square" rtlCol="0">
            <a:spAutoFit/>
          </a:bodyPr>
          <a:lstStyle/>
          <a:p>
            <a:pPr algn="ctr">
              <a:lnSpc>
                <a:spcPct val="80000"/>
              </a:lnSpc>
            </a:pPr>
            <a:r>
              <a:rPr lang="en-GB" sz="7300" dirty="0">
                <a:solidFill>
                  <a:schemeClr val="bg1"/>
                </a:solidFill>
                <a:latin typeface="Anton" pitchFamily="2" charset="77"/>
              </a:rPr>
              <a:t>THANK YOU</a:t>
            </a:r>
            <a:endParaRPr lang="en-US" sz="7300" dirty="0">
              <a:solidFill>
                <a:schemeClr val="bg1"/>
              </a:solidFill>
              <a:latin typeface="Anton" pitchFamily="2" charset="77"/>
            </a:endParaRPr>
          </a:p>
        </p:txBody>
      </p:sp>
      <p:pic>
        <p:nvPicPr>
          <p:cNvPr id="4" name="Picture 3">
            <a:extLst>
              <a:ext uri="{FF2B5EF4-FFF2-40B4-BE49-F238E27FC236}">
                <a16:creationId xmlns:a16="http://schemas.microsoft.com/office/drawing/2014/main" id="{B17F497F-41F0-3A4F-8C1E-3139FB013CEA}"/>
              </a:ext>
            </a:extLst>
          </p:cNvPr>
          <p:cNvPicPr>
            <a:picLocks noChangeAspect="1"/>
          </p:cNvPicPr>
          <p:nvPr/>
        </p:nvPicPr>
        <p:blipFill>
          <a:blip r:embed="rId4"/>
          <a:stretch>
            <a:fillRect/>
          </a:stretch>
        </p:blipFill>
        <p:spPr>
          <a:xfrm>
            <a:off x="4060063" y="1527175"/>
            <a:ext cx="1023875" cy="338706"/>
          </a:xfrm>
          <a:prstGeom prst="rect">
            <a:avLst/>
          </a:prstGeom>
        </p:spPr>
      </p:pic>
      <p:sp>
        <p:nvSpPr>
          <p:cNvPr id="5" name="TextBox 4">
            <a:extLst>
              <a:ext uri="{FF2B5EF4-FFF2-40B4-BE49-F238E27FC236}">
                <a16:creationId xmlns:a16="http://schemas.microsoft.com/office/drawing/2014/main" id="{48E0F0C9-E3BA-8B11-5159-39592DA7CF8B}"/>
              </a:ext>
            </a:extLst>
          </p:cNvPr>
          <p:cNvSpPr txBox="1"/>
          <p:nvPr/>
        </p:nvSpPr>
        <p:spPr>
          <a:xfrm>
            <a:off x="2733061" y="4407121"/>
            <a:ext cx="4363278" cy="300082"/>
          </a:xfrm>
          <a:prstGeom prst="rect">
            <a:avLst/>
          </a:prstGeom>
          <a:noFill/>
        </p:spPr>
        <p:txBody>
          <a:bodyPr wrap="square" rtlCol="0">
            <a:spAutoFit/>
          </a:bodyPr>
          <a:lstStyle/>
          <a:p>
            <a:r>
              <a:rPr lang="en-US" dirty="0">
                <a:solidFill>
                  <a:schemeClr val="bg1"/>
                </a:solidFill>
                <a:latin typeface="Overpass" pitchFamily="2" charset="77"/>
              </a:rPr>
              <a:t>Learn more at </a:t>
            </a:r>
            <a:r>
              <a:rPr lang="en-US" u="sng" dirty="0">
                <a:solidFill>
                  <a:schemeClr val="bg1"/>
                </a:solidFill>
                <a:latin typeface="Overpass" pitchFamily="2" charset="77"/>
              </a:rPr>
              <a:t>m</a:t>
            </a:r>
            <a:r>
              <a:rPr lang="en-US" u="sng" dirty="0">
                <a:solidFill>
                  <a:schemeClr val="bg1"/>
                </a:solidFill>
                <a:latin typeface="Overpass" pitchFamily="2" charset="77"/>
                <a:hlinkClick r:id="rId5">
                  <a:extLst>
                    <a:ext uri="{A12FA001-AC4F-418D-AE19-62706E023703}">
                      <ahyp:hlinkClr xmlns:ahyp="http://schemas.microsoft.com/office/drawing/2018/hyperlinkcolor" val="tx"/>
                    </a:ext>
                  </a:extLst>
                </a:hlinkClick>
              </a:rPr>
              <a:t>ovember.com/knowthynuts</a:t>
            </a:r>
            <a:endParaRPr lang="en-US" u="sng" dirty="0">
              <a:solidFill>
                <a:schemeClr val="bg1"/>
              </a:solidFill>
              <a:latin typeface="Overpass" pitchFamily="2" charset="77"/>
            </a:endParaRPr>
          </a:p>
        </p:txBody>
      </p:sp>
    </p:spTree>
    <p:custDataLst>
      <p:tags r:id="rId1"/>
    </p:custDataLst>
    <p:extLst>
      <p:ext uri="{BB962C8B-B14F-4D97-AF65-F5344CB8AC3E}">
        <p14:creationId xmlns:p14="http://schemas.microsoft.com/office/powerpoint/2010/main" val="1653895203"/>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69844</TotalTime>
  <Words>1464</Words>
  <Application>Microsoft Office PowerPoint</Application>
  <PresentationFormat>On-screen Show (16:9)</PresentationFormat>
  <Paragraphs>124</Paragraphs>
  <Slides>9</Slides>
  <Notes>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Anton</vt:lpstr>
      <vt:lpstr>Arial</vt:lpstr>
      <vt:lpstr>Arial Narrow</vt:lpstr>
      <vt:lpstr>Calibri</vt:lpstr>
      <vt:lpstr>Calibri Light</vt:lpstr>
      <vt:lpstr>Overpass</vt:lpstr>
      <vt:lpstr>Overpass ExtraBold</vt:lpstr>
      <vt:lpstr>Overpass Light</vt:lpstr>
      <vt:lpstr>Söhne</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Slidepro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Neue PowerPoint Template</dc:title>
  <dc:subject/>
  <dc:creator>Slidepro</dc:creator>
  <cp:keywords/>
  <dc:description/>
  <cp:lastModifiedBy>Mitch</cp:lastModifiedBy>
  <cp:revision>7590</cp:revision>
  <cp:lastPrinted>2019-06-06T05:08:56Z</cp:lastPrinted>
  <dcterms:created xsi:type="dcterms:W3CDTF">2014-11-12T21:47:38Z</dcterms:created>
  <dcterms:modified xsi:type="dcterms:W3CDTF">2024-03-21T18:03:37Z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F9EAA155-F070-415E-B507-51DE4D7B8181</vt:lpwstr>
  </property>
  <property fmtid="{D5CDD505-2E9C-101B-9397-08002B2CF9AE}" pid="3" name="ArticulatePath">
    <vt:lpwstr>Movember Impact Overview External</vt:lpwstr>
  </property>
</Properties>
</file>